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5" r:id="rId2"/>
    <p:sldId id="296" r:id="rId3"/>
    <p:sldId id="289" r:id="rId4"/>
    <p:sldId id="290" r:id="rId5"/>
    <p:sldId id="287" r:id="rId6"/>
    <p:sldId id="288" r:id="rId7"/>
    <p:sldId id="291" r:id="rId8"/>
    <p:sldId id="273" r:id="rId9"/>
    <p:sldId id="279" r:id="rId10"/>
    <p:sldId id="292" r:id="rId11"/>
    <p:sldId id="280" r:id="rId12"/>
    <p:sldId id="281" r:id="rId13"/>
    <p:sldId id="294" r:id="rId14"/>
    <p:sldId id="282" r:id="rId15"/>
    <p:sldId id="283" r:id="rId16"/>
    <p:sldId id="293" r:id="rId17"/>
    <p:sldId id="284" r:id="rId18"/>
    <p:sldId id="285" r:id="rId19"/>
  </p:sldIdLst>
  <p:sldSz cx="9144000" cy="6858000" type="screen4x3"/>
  <p:notesSz cx="7010400" cy="92360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04" autoAdjust="0"/>
    <p:restoredTop sz="94468" autoAdjust="0"/>
  </p:normalViewPr>
  <p:slideViewPr>
    <p:cSldViewPr>
      <p:cViewPr varScale="1">
        <p:scale>
          <a:sx n="113" d="100"/>
          <a:sy n="113" d="100"/>
        </p:scale>
        <p:origin x="11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736438A-D7A1-47B1-A845-A2B9584F026A}" type="datetimeFigureOut">
              <a:rPr lang="en-US" smtClean="0"/>
              <a:t>7/31/2017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104A7A6-C27E-4E9D-8F40-FA835B8151DC}" type="slidenum">
              <a:rPr lang="en-US" smtClean="0"/>
              <a:t>‹#›</a:t>
            </a:fld>
            <a:endParaRPr lang="en-US"/>
          </a:p>
        </p:txBody>
      </p:sp>
    </p:spTree>
    <p:extLst>
      <p:ext uri="{BB962C8B-B14F-4D97-AF65-F5344CB8AC3E}">
        <p14:creationId xmlns:p14="http://schemas.microsoft.com/office/powerpoint/2010/main" val="40976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8032">
              <a:spcBef>
                <a:spcPct val="20000"/>
              </a:spcBef>
              <a:defRPr/>
            </a:pPr>
            <a:r>
              <a:rPr lang="en-US" sz="1100" dirty="0">
                <a:ea typeface="ＭＳ Ｐゴシック"/>
                <a:cs typeface="Calibri" pitchFamily="34" charset="0"/>
              </a:rPr>
              <a:t>Same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296" indent="-285500" eaLnBrk="0" hangingPunct="0">
              <a:defRPr>
                <a:solidFill>
                  <a:schemeClr val="tx1"/>
                </a:solidFill>
                <a:latin typeface="Calibri" pitchFamily="34" charset="0"/>
              </a:defRPr>
            </a:lvl2pPr>
            <a:lvl3pPr marL="1141993" indent="-228399" eaLnBrk="0" hangingPunct="0">
              <a:defRPr>
                <a:solidFill>
                  <a:schemeClr val="tx1"/>
                </a:solidFill>
                <a:latin typeface="Calibri" pitchFamily="34" charset="0"/>
              </a:defRPr>
            </a:lvl3pPr>
            <a:lvl4pPr marL="1598792" indent="-228399" eaLnBrk="0" hangingPunct="0">
              <a:defRPr>
                <a:solidFill>
                  <a:schemeClr val="tx1"/>
                </a:solidFill>
                <a:latin typeface="Calibri" pitchFamily="34" charset="0"/>
              </a:defRPr>
            </a:lvl4pPr>
            <a:lvl5pPr marL="2055589" indent="-228399" eaLnBrk="0" hangingPunct="0">
              <a:defRPr>
                <a:solidFill>
                  <a:schemeClr val="tx1"/>
                </a:solidFill>
                <a:latin typeface="Calibri" pitchFamily="34" charset="0"/>
              </a:defRPr>
            </a:lvl5pPr>
            <a:lvl6pPr marL="2512387" indent="-228399" defTabSz="456798" eaLnBrk="0" fontAlgn="base" hangingPunct="0">
              <a:spcBef>
                <a:spcPct val="0"/>
              </a:spcBef>
              <a:spcAft>
                <a:spcPct val="0"/>
              </a:spcAft>
              <a:defRPr>
                <a:solidFill>
                  <a:schemeClr val="tx1"/>
                </a:solidFill>
                <a:latin typeface="Calibri" pitchFamily="34" charset="0"/>
              </a:defRPr>
            </a:lvl6pPr>
            <a:lvl7pPr marL="2969185" indent="-228399" defTabSz="456798" eaLnBrk="0" fontAlgn="base" hangingPunct="0">
              <a:spcBef>
                <a:spcPct val="0"/>
              </a:spcBef>
              <a:spcAft>
                <a:spcPct val="0"/>
              </a:spcAft>
              <a:defRPr>
                <a:solidFill>
                  <a:schemeClr val="tx1"/>
                </a:solidFill>
                <a:latin typeface="Calibri" pitchFamily="34" charset="0"/>
              </a:defRPr>
            </a:lvl7pPr>
            <a:lvl8pPr marL="3425981" indent="-228399" defTabSz="456798" eaLnBrk="0" fontAlgn="base" hangingPunct="0">
              <a:spcBef>
                <a:spcPct val="0"/>
              </a:spcBef>
              <a:spcAft>
                <a:spcPct val="0"/>
              </a:spcAft>
              <a:defRPr>
                <a:solidFill>
                  <a:schemeClr val="tx1"/>
                </a:solidFill>
                <a:latin typeface="Calibri" pitchFamily="34" charset="0"/>
              </a:defRPr>
            </a:lvl8pPr>
            <a:lvl9pPr marL="3882780" indent="-228399" defTabSz="456798"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3E253F6-5378-467E-A7EF-418C6F03C547}" type="slidenum">
              <a:rPr lang="en-US" smtClean="0"/>
              <a:pPr eaLnBrk="1" fontAlgn="base" hangingPunct="1">
                <a:spcBef>
                  <a:spcPct val="0"/>
                </a:spcBef>
                <a:spcAft>
                  <a:spcPct val="0"/>
                </a:spcAft>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E240AD-2C1D-4A27-A0AC-5CE74FECCB87}"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363258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82ACF1-4A5A-4D21-A6D5-2616C2AFC9DC}" type="datetime1">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299213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7B1FC-2A65-408B-BF45-FC817F45E07A}" type="datetime1">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4167369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795C6-71A1-43C1-84BE-A0E85AF36D72}"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56735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2E5BF-B98B-4FA6-96B3-015C6B4F2AAB}"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297709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pic>
        <p:nvPicPr>
          <p:cNvPr id="1027" name="Picture 3" descr="\\psf\Host\Volumes\johbee\Documents\01_Freelance_Design\INTERBRAND\Humana\exports\template_fix_and_tutorial\slide_LifeBox_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51095" y="338668"/>
            <a:ext cx="8241809" cy="11734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4963"/>
            <a:ext cx="4113212"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a:t>Humana MarketPOINT Internal Use Only - For Training Purposes ONLY (Not CMS Approved)</a:t>
            </a:r>
            <a:endParaRPr lang="en-US" dirty="0"/>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12" name="Content Placeholder 2"/>
          <p:cNvSpPr>
            <a:spLocks noGrp="1"/>
          </p:cNvSpPr>
          <p:nvPr>
            <p:ph idx="12"/>
          </p:nvPr>
        </p:nvSpPr>
        <p:spPr>
          <a:xfrm>
            <a:off x="4568826" y="1604963"/>
            <a:ext cx="4113212"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3"/>
          </p:nvPr>
        </p:nvSpPr>
        <p:spPr/>
        <p:txBody>
          <a:bodyPr/>
          <a:lstStyle/>
          <a:p>
            <a:fld id="{F6FB9868-735C-4740-9FCB-C86DEEB726D2}" type="datetime1">
              <a:rPr lang="en-US" smtClean="0"/>
              <a:t>7/31/2017</a:t>
            </a:fld>
            <a:endParaRPr lang="en-US" dirty="0"/>
          </a:p>
        </p:txBody>
      </p:sp>
    </p:spTree>
    <p:extLst>
      <p:ext uri="{BB962C8B-B14F-4D97-AF65-F5344CB8AC3E}">
        <p14:creationId xmlns:p14="http://schemas.microsoft.com/office/powerpoint/2010/main" val="424060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3C4D8-568E-4BE4-95EB-28573E6598F2}"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694EB-136D-4A02-9760-19E5DB6E4EB2}" type="slidenum">
              <a:rPr lang="en-US" smtClean="0"/>
              <a:t>‹#›</a:t>
            </a:fld>
            <a:endParaRPr lang="en-US"/>
          </a:p>
        </p:txBody>
      </p:sp>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12500" b="63749"/>
          <a:stretch/>
        </p:blipFill>
        <p:spPr>
          <a:xfrm>
            <a:off x="0" y="0"/>
            <a:ext cx="9144000" cy="1447800"/>
          </a:xfrm>
          <a:prstGeom prst="rect">
            <a:avLst/>
          </a:prstGeom>
        </p:spPr>
      </p:pic>
      <p:sp>
        <p:nvSpPr>
          <p:cNvPr id="8" name="Rectangle 7"/>
          <p:cNvSpPr/>
          <p:nvPr userDrawn="1"/>
        </p:nvSpPr>
        <p:spPr>
          <a:xfrm>
            <a:off x="0" y="0"/>
            <a:ext cx="9144000" cy="1447800"/>
          </a:xfrm>
          <a:prstGeom prst="rect">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8660" y="288266"/>
            <a:ext cx="3410192" cy="664149"/>
          </a:xfrm>
          <a:prstGeom prst="rect">
            <a:avLst/>
          </a:prstGeom>
        </p:spPr>
      </p:pic>
    </p:spTree>
    <p:extLst>
      <p:ext uri="{BB962C8B-B14F-4D97-AF65-F5344CB8AC3E}">
        <p14:creationId xmlns:p14="http://schemas.microsoft.com/office/powerpoint/2010/main" val="334471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55FEE-E464-470A-B7FC-4535A8502945}"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282575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702DAF-591E-42B0-8281-8C0DA610C07A}" type="datetime1">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268661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A6FE30-4215-4F1D-85D9-131E545AB357}" type="datetime1">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423099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33CA0-A631-405C-A31B-14F773D8E9EC}" type="datetime1">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261435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F6A39-4425-4986-B079-ABC8B61D8138}" type="datetime1">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694EB-136D-4A02-9760-19E5DB6E4EB2}" type="slidenum">
              <a:rPr lang="en-US" smtClean="0"/>
              <a:t>‹#›</a:t>
            </a:fld>
            <a:endParaRPr lang="en-US"/>
          </a:p>
        </p:txBody>
      </p:sp>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radius="19"/>
                    </a14:imgEffect>
                  </a14:imgLayer>
                </a14:imgProps>
              </a:ex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accent5">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11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F6A39-4425-4986-B079-ABC8B61D8138}" type="datetime1">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694EB-136D-4A02-9760-19E5DB6E4EB2}" type="slidenum">
              <a:rPr lang="en-US" smtClean="0"/>
              <a:t>‹#›</a:t>
            </a:fld>
            <a:endParaRPr lang="en-US"/>
          </a:p>
        </p:txBody>
      </p:sp>
    </p:spTree>
    <p:extLst>
      <p:ext uri="{BB962C8B-B14F-4D97-AF65-F5344CB8AC3E}">
        <p14:creationId xmlns:p14="http://schemas.microsoft.com/office/powerpoint/2010/main" val="212418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0694EB-136D-4A02-9760-19E5DB6E4EB2}" type="slidenum">
              <a:rPr lang="en-US" smtClean="0"/>
              <a:t>‹#›</a:t>
            </a:fld>
            <a:endParaRPr lang="en-US"/>
          </a:p>
        </p:txBody>
      </p:sp>
      <p:sp>
        <p:nvSpPr>
          <p:cNvPr id="5" name="Rectangle 4"/>
          <p:cNvSpPr/>
          <p:nvPr userDrawn="1"/>
        </p:nvSpPr>
        <p:spPr>
          <a:xfrm>
            <a:off x="86458" y="6143164"/>
            <a:ext cx="7152542" cy="507831"/>
          </a:xfrm>
          <a:prstGeom prst="rect">
            <a:avLst/>
          </a:prstGeom>
        </p:spPr>
        <p:txBody>
          <a:bodyPr wrap="square">
            <a:spAutoFit/>
          </a:bodyPr>
          <a:lstStyle/>
          <a:p>
            <a:r>
              <a:rPr lang="en-US" sz="900" dirty="0">
                <a:solidFill>
                  <a:schemeClr val="accent4"/>
                </a:solidFill>
              </a:rPr>
              <a:t>This material is confidential and for contracted, licensed, and appointed agent use only. This material, including any subpart(s), is not to be used as marketing and is not to be provided to a prospect, an applicant, member, group, or the general public. Benefits are subject to CMS approval and may change. </a:t>
            </a:r>
            <a:r>
              <a:rPr lang="en-US" sz="900" b="1" dirty="0"/>
              <a:t>For proposed benchmark and ensured accuracy of plan benefit data please refer to the 2018  Summary of Benefits</a:t>
            </a:r>
            <a:r>
              <a:rPr lang="en-US" sz="900" b="1" dirty="0">
                <a:solidFill>
                  <a:schemeClr val="accent4"/>
                </a:solidFill>
              </a:rPr>
              <a:t>.</a:t>
            </a:r>
          </a:p>
        </p:txBody>
      </p:sp>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12500" b="63749"/>
          <a:stretch/>
        </p:blipFill>
        <p:spPr>
          <a:xfrm>
            <a:off x="0" y="0"/>
            <a:ext cx="9144000" cy="1447800"/>
          </a:xfrm>
          <a:prstGeom prst="rect">
            <a:avLst/>
          </a:prstGeom>
        </p:spPr>
      </p:pic>
      <p:sp>
        <p:nvSpPr>
          <p:cNvPr id="7" name="Rectangle 6"/>
          <p:cNvSpPr/>
          <p:nvPr userDrawn="1"/>
        </p:nvSpPr>
        <p:spPr>
          <a:xfrm>
            <a:off x="0" y="0"/>
            <a:ext cx="9144000" cy="1447800"/>
          </a:xfrm>
          <a:prstGeom prst="rect">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8660" y="288266"/>
            <a:ext cx="3410192" cy="664149"/>
          </a:xfrm>
          <a:prstGeom prst="rect">
            <a:avLst/>
          </a:prstGeom>
        </p:spPr>
      </p:pic>
    </p:spTree>
    <p:extLst>
      <p:ext uri="{BB962C8B-B14F-4D97-AF65-F5344CB8AC3E}">
        <p14:creationId xmlns:p14="http://schemas.microsoft.com/office/powerpoint/2010/main" val="63053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1777E-C580-4A0D-AC9E-6A0DBBA486FE}" type="datetime1">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694EB-136D-4A02-9760-19E5DB6E4EB2}" type="slidenum">
              <a:rPr lang="en-US" smtClean="0"/>
              <a:t>‹#›</a:t>
            </a:fld>
            <a:endParaRPr lang="en-US"/>
          </a:p>
        </p:txBody>
      </p:sp>
    </p:spTree>
    <p:extLst>
      <p:ext uri="{BB962C8B-B14F-4D97-AF65-F5344CB8AC3E}">
        <p14:creationId xmlns:p14="http://schemas.microsoft.com/office/powerpoint/2010/main" val="17827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05" r="2505" b="15400"/>
          <a:stretch/>
        </p:blipFill>
        <p:spPr>
          <a:xfrm>
            <a:off x="0" y="0"/>
            <a:ext cx="9143999" cy="4571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800"/>
            <a:ext cx="9156298" cy="684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3767" y="376508"/>
            <a:ext cx="8480612" cy="2585323"/>
          </a:xfrm>
          <a:prstGeom prst="rect">
            <a:avLst/>
          </a:prstGeom>
          <a:noFill/>
          <a:ln>
            <a:noFill/>
          </a:ln>
        </p:spPr>
        <p:txBody>
          <a:bodyPr wrap="square" rtlCol="0">
            <a:spAutoFit/>
          </a:bodyPr>
          <a:lstStyle/>
          <a:p>
            <a:pPr algn="ctr"/>
            <a:r>
              <a:rPr lang="en-US" sz="5400" b="1" i="1" dirty="0">
                <a:ln>
                  <a:solidFill>
                    <a:schemeClr val="accent4"/>
                  </a:solidFill>
                </a:ln>
                <a:solidFill>
                  <a:schemeClr val="bg1"/>
                </a:solidFill>
              </a:rPr>
              <a:t>WHY SELL</a:t>
            </a:r>
          </a:p>
          <a:p>
            <a:pPr algn="ctr"/>
            <a:r>
              <a:rPr lang="en-US" sz="5400" b="1" i="1" dirty="0">
                <a:ln>
                  <a:solidFill>
                    <a:schemeClr val="accent4"/>
                  </a:solidFill>
                </a:ln>
                <a:solidFill>
                  <a:schemeClr val="bg1"/>
                </a:solidFill>
              </a:rPr>
              <a:t>HUMANA Mississippi </a:t>
            </a:r>
            <a:br>
              <a:rPr lang="en-US" sz="5400" b="1" i="1" dirty="0">
                <a:ln>
                  <a:solidFill>
                    <a:schemeClr val="accent4"/>
                  </a:solidFill>
                </a:ln>
                <a:solidFill>
                  <a:schemeClr val="bg1"/>
                </a:solidFill>
              </a:rPr>
            </a:br>
            <a:r>
              <a:rPr lang="en-US" sz="5400" b="1" i="1" dirty="0">
                <a:ln>
                  <a:solidFill>
                    <a:schemeClr val="accent4"/>
                  </a:solidFill>
                </a:ln>
                <a:solidFill>
                  <a:schemeClr val="bg1"/>
                </a:solidFill>
              </a:rPr>
              <a:t>2018</a:t>
            </a:r>
          </a:p>
        </p:txBody>
      </p:sp>
    </p:spTree>
    <p:extLst>
      <p:ext uri="{BB962C8B-B14F-4D97-AF65-F5344CB8AC3E}">
        <p14:creationId xmlns:p14="http://schemas.microsoft.com/office/powerpoint/2010/main" val="245799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229600" cy="1143000"/>
          </a:xfrm>
        </p:spPr>
        <p:txBody>
          <a:bodyPr/>
          <a:lstStyle/>
          <a:p>
            <a:r>
              <a:rPr lang="en-US" dirty="0"/>
              <a:t>MS Gulf Coast</a:t>
            </a:r>
          </a:p>
        </p:txBody>
      </p:sp>
      <p:sp>
        <p:nvSpPr>
          <p:cNvPr id="3" name="Slide Number Placeholder 2"/>
          <p:cNvSpPr>
            <a:spLocks noGrp="1"/>
          </p:cNvSpPr>
          <p:nvPr>
            <p:ph type="sldNum" sz="quarter" idx="12"/>
          </p:nvPr>
        </p:nvSpPr>
        <p:spPr/>
        <p:txBody>
          <a:bodyPr/>
          <a:lstStyle/>
          <a:p>
            <a:fld id="{050694EB-136D-4A02-9760-19E5DB6E4EB2}" type="slidenum">
              <a:rPr lang="en-US" smtClean="0"/>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229725" cy="532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08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MS Gulf Coast</a:t>
            </a:r>
          </a:p>
        </p:txBody>
      </p:sp>
      <p:sp>
        <p:nvSpPr>
          <p:cNvPr id="6" name="Rectangle 5"/>
          <p:cNvSpPr/>
          <p:nvPr/>
        </p:nvSpPr>
        <p:spPr>
          <a:xfrm>
            <a:off x="86458" y="2133600"/>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Gulf Coast HMO</a:t>
            </a:r>
          </a:p>
          <a:p>
            <a:pPr lvl="0" algn="ctr"/>
            <a:r>
              <a:rPr lang="en-US" sz="1400" b="1" dirty="0">
                <a:solidFill>
                  <a:srgbClr val="414042"/>
                </a:solidFill>
              </a:rPr>
              <a:t>H1036-171</a:t>
            </a:r>
            <a:endParaRPr lang="en-US" sz="1400" dirty="0">
              <a:solidFill>
                <a:srgbClr val="414042"/>
              </a:solidFill>
            </a:endParaRPr>
          </a:p>
          <a:p>
            <a:r>
              <a:rPr lang="en-US" sz="1100" b="1" dirty="0">
                <a:solidFill>
                  <a:schemeClr val="accent4"/>
                </a:solidFill>
              </a:rPr>
              <a:t>$25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/SPEC</a:t>
            </a:r>
            <a:r>
              <a:rPr lang="en-US" sz="1100" dirty="0">
                <a:solidFill>
                  <a:schemeClr val="accent4"/>
                </a:solidFill>
              </a:rPr>
              <a:t>: $10/$45</a:t>
            </a:r>
          </a:p>
          <a:p>
            <a:r>
              <a:rPr lang="en-US" sz="1100" b="1" dirty="0">
                <a:solidFill>
                  <a:schemeClr val="accent4"/>
                </a:solidFill>
              </a:rPr>
              <a:t>Inpatient</a:t>
            </a:r>
            <a:r>
              <a:rPr lang="en-US" sz="1100" dirty="0">
                <a:solidFill>
                  <a:schemeClr val="accent4"/>
                </a:solidFill>
              </a:rPr>
              <a:t>: $295 Days 1-6</a:t>
            </a:r>
          </a:p>
          <a:p>
            <a:r>
              <a:rPr lang="en-US" sz="1100" b="1" dirty="0">
                <a:solidFill>
                  <a:schemeClr val="accent4"/>
                </a:solidFill>
              </a:rPr>
              <a:t>Outpatient:  </a:t>
            </a:r>
            <a:r>
              <a:rPr lang="en-US" sz="1100" dirty="0">
                <a:solidFill>
                  <a:schemeClr val="accent4"/>
                </a:solidFill>
              </a:rPr>
              <a:t>$295</a:t>
            </a:r>
          </a:p>
          <a:p>
            <a:r>
              <a:rPr lang="en-US" sz="1100" b="1" dirty="0">
                <a:solidFill>
                  <a:schemeClr val="accent4"/>
                </a:solidFill>
              </a:rPr>
              <a:t>OTC:</a:t>
            </a:r>
            <a:r>
              <a:rPr lang="en-US" sz="1100" dirty="0">
                <a:solidFill>
                  <a:schemeClr val="accent4"/>
                </a:solidFill>
              </a:rPr>
              <a:t> $30 Quarter</a:t>
            </a:r>
          </a:p>
          <a:p>
            <a:r>
              <a:rPr lang="en-US" sz="1100" b="1" dirty="0">
                <a:solidFill>
                  <a:schemeClr val="accent4"/>
                </a:solidFill>
              </a:rPr>
              <a:t>Dental:  </a:t>
            </a:r>
            <a:r>
              <a:rPr lang="en-US" sz="1100" dirty="0">
                <a:solidFill>
                  <a:schemeClr val="accent4"/>
                </a:solidFill>
              </a:rPr>
              <a:t>NO</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endParaRPr lang="en-US" sz="1100" dirty="0">
              <a:solidFill>
                <a:srgbClr val="FF0000"/>
              </a:solidFill>
            </a:endParaRP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r>
              <a:rPr lang="en-US" sz="1100" dirty="0">
                <a:solidFill>
                  <a:schemeClr val="accent4"/>
                </a:solidFill>
              </a:rPr>
              <a:t>$200 Deductible Tiers 3/4/5</a:t>
            </a:r>
          </a:p>
          <a:p>
            <a:endParaRPr lang="en-US" sz="1100" dirty="0">
              <a:solidFill>
                <a:schemeClr val="accent4"/>
              </a:solidFill>
            </a:endParaRPr>
          </a:p>
          <a:p>
            <a:r>
              <a:rPr lang="en-US" sz="1100" b="1" dirty="0">
                <a:solidFill>
                  <a:schemeClr val="accent4"/>
                </a:solidFill>
              </a:rPr>
              <a:t>Serving Counties </a:t>
            </a:r>
            <a:r>
              <a:rPr lang="en-US" sz="1100" dirty="0">
                <a:solidFill>
                  <a:schemeClr val="accent4"/>
                </a:solidFill>
              </a:rPr>
              <a:t>: Hancock, Harrison, Pearl River and Jackson</a:t>
            </a:r>
          </a:p>
        </p:txBody>
      </p:sp>
      <p:sp>
        <p:nvSpPr>
          <p:cNvPr id="8" name="Rectangle 7"/>
          <p:cNvSpPr/>
          <p:nvPr/>
        </p:nvSpPr>
        <p:spPr>
          <a:xfrm>
            <a:off x="6644185" y="2178781"/>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Gulf Coast LPPO</a:t>
            </a:r>
          </a:p>
          <a:p>
            <a:pPr lvl="0" algn="ctr"/>
            <a:r>
              <a:rPr lang="en-US" sz="1400" b="1" dirty="0">
                <a:solidFill>
                  <a:srgbClr val="414042"/>
                </a:solidFill>
              </a:rPr>
              <a:t>H5216-067</a:t>
            </a:r>
          </a:p>
          <a:p>
            <a:pPr lvl="0"/>
            <a:r>
              <a:rPr lang="en-US" sz="1100" b="1" dirty="0">
                <a:solidFill>
                  <a:srgbClr val="414042"/>
                </a:solidFill>
              </a:rPr>
              <a:t>$47 Premium</a:t>
            </a:r>
            <a:endParaRPr lang="en-US" sz="1100" dirty="0">
              <a:solidFill>
                <a:srgbClr val="414042"/>
              </a:solidFill>
            </a:endParaRPr>
          </a:p>
          <a:p>
            <a:pPr lvl="0"/>
            <a:r>
              <a:rPr lang="en-US" sz="1100" b="1" dirty="0">
                <a:solidFill>
                  <a:srgbClr val="414042"/>
                </a:solidFill>
              </a:rPr>
              <a:t>MOOP</a:t>
            </a:r>
            <a:r>
              <a:rPr lang="en-US" sz="1100" dirty="0">
                <a:solidFill>
                  <a:srgbClr val="414042"/>
                </a:solidFill>
              </a:rPr>
              <a:t>: $6700/$10,000 (OON)</a:t>
            </a:r>
          </a:p>
          <a:p>
            <a:r>
              <a:rPr lang="en-US" sz="1100" b="1" dirty="0">
                <a:solidFill>
                  <a:schemeClr val="accent4"/>
                </a:solidFill>
              </a:rPr>
              <a:t>PCP /SPEC</a:t>
            </a:r>
            <a:r>
              <a:rPr lang="en-US" sz="1100" dirty="0">
                <a:solidFill>
                  <a:schemeClr val="accent4"/>
                </a:solidFill>
              </a:rPr>
              <a:t>: $10/$45</a:t>
            </a:r>
          </a:p>
          <a:p>
            <a:pPr lvl="0"/>
            <a:r>
              <a:rPr lang="en-US" sz="1100" b="1" dirty="0">
                <a:solidFill>
                  <a:srgbClr val="414042"/>
                </a:solidFill>
              </a:rPr>
              <a:t>Inpatient</a:t>
            </a:r>
            <a:r>
              <a:rPr lang="en-US" sz="1100" dirty="0">
                <a:solidFill>
                  <a:srgbClr val="414042"/>
                </a:solidFill>
              </a:rPr>
              <a:t>: $275 Days 1-7</a:t>
            </a:r>
          </a:p>
          <a:p>
            <a:r>
              <a:rPr lang="en-US" sz="1100" b="1" dirty="0">
                <a:solidFill>
                  <a:schemeClr val="accent4"/>
                </a:solidFill>
              </a:rPr>
              <a:t>Outpatient:  </a:t>
            </a:r>
            <a:r>
              <a:rPr lang="en-US" sz="1100" dirty="0">
                <a:solidFill>
                  <a:schemeClr val="accent4"/>
                </a:solidFill>
              </a:rPr>
              <a:t>$275</a:t>
            </a:r>
          </a:p>
          <a:p>
            <a:r>
              <a:rPr lang="en-US" sz="1100" b="1" dirty="0">
                <a:solidFill>
                  <a:schemeClr val="accent4"/>
                </a:solidFill>
              </a:rPr>
              <a:t>OTC:</a:t>
            </a:r>
            <a:r>
              <a:rPr lang="en-US" sz="1100" dirty="0">
                <a:solidFill>
                  <a:schemeClr val="accent4"/>
                </a:solidFill>
              </a:rPr>
              <a:t> $25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NO</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err="1">
                <a:solidFill>
                  <a:schemeClr val="accent4"/>
                </a:solidFill>
              </a:rPr>
              <a:t>Welldine</a:t>
            </a:r>
            <a:endParaRPr lang="en-US" sz="1100" dirty="0">
              <a:solidFill>
                <a:schemeClr val="accent4"/>
              </a:solidFill>
            </a:endParaRPr>
          </a:p>
          <a:p>
            <a:pPr lvl="0"/>
            <a:endParaRPr lang="en-US" sz="1100" b="1" dirty="0">
              <a:solidFill>
                <a:srgbClr val="414042"/>
              </a:solidFill>
            </a:endParaRPr>
          </a:p>
          <a:p>
            <a:pPr lvl="0"/>
            <a:r>
              <a:rPr lang="en-US" sz="1100" b="1" dirty="0">
                <a:solidFill>
                  <a:srgbClr val="414042"/>
                </a:solidFill>
              </a:rPr>
              <a:t>Rx Included or No Rx</a:t>
            </a:r>
            <a:r>
              <a:rPr lang="en-US" sz="1100" dirty="0">
                <a:solidFill>
                  <a:srgbClr val="414042"/>
                </a:solidFill>
              </a:rPr>
              <a:t>: YES</a:t>
            </a:r>
          </a:p>
          <a:p>
            <a:pPr lvl="0"/>
            <a:r>
              <a:rPr lang="en-US" sz="1100" dirty="0">
                <a:solidFill>
                  <a:srgbClr val="414042"/>
                </a:solidFill>
              </a:rPr>
              <a:t>$400 Deductible Tiers 4/5</a:t>
            </a:r>
          </a:p>
          <a:p>
            <a:pPr lvl="0"/>
            <a:endParaRPr lang="en-US" sz="1100" b="1" dirty="0">
              <a:solidFill>
                <a:srgbClr val="414042"/>
              </a:solidFill>
            </a:endParaRPr>
          </a:p>
          <a:p>
            <a:pPr lvl="0"/>
            <a:r>
              <a:rPr lang="en-US" sz="1100" b="1" dirty="0">
                <a:solidFill>
                  <a:srgbClr val="414042"/>
                </a:solidFill>
              </a:rPr>
              <a:t>Serving Counties </a:t>
            </a:r>
            <a:r>
              <a:rPr lang="en-US" sz="1100" dirty="0">
                <a:solidFill>
                  <a:srgbClr val="414042"/>
                </a:solidFill>
              </a:rPr>
              <a:t>: Harrison, Hancock, Pearl River, Jackson, George, Stone</a:t>
            </a:r>
          </a:p>
          <a:p>
            <a:r>
              <a:rPr lang="en-US" sz="1100" dirty="0">
                <a:solidFill>
                  <a:schemeClr val="accent4"/>
                </a:solidFill>
              </a:rPr>
              <a:t> </a:t>
            </a:r>
          </a:p>
          <a:p>
            <a:pPr lvl="0"/>
            <a:endParaRPr lang="en-US" sz="1100" dirty="0">
              <a:solidFill>
                <a:srgbClr val="414042"/>
              </a:solidFill>
            </a:endParaRPr>
          </a:p>
        </p:txBody>
      </p:sp>
      <p:sp>
        <p:nvSpPr>
          <p:cNvPr id="15" name="Rectangle 14"/>
          <p:cNvSpPr/>
          <p:nvPr/>
        </p:nvSpPr>
        <p:spPr>
          <a:xfrm>
            <a:off x="181708" y="1981201"/>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32" name="Rectangle 31"/>
          <p:cNvSpPr/>
          <p:nvPr/>
        </p:nvSpPr>
        <p:spPr>
          <a:xfrm>
            <a:off x="-981492" y="2063769"/>
            <a:ext cx="855452"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33" name="Rectangle 32"/>
          <p:cNvSpPr/>
          <p:nvPr/>
        </p:nvSpPr>
        <p:spPr>
          <a:xfrm>
            <a:off x="-592032" y="2800350"/>
            <a:ext cx="46599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PDP</a:t>
            </a:r>
          </a:p>
        </p:txBody>
      </p:sp>
      <p:sp>
        <p:nvSpPr>
          <p:cNvPr id="34" name="Rectangle 33"/>
          <p:cNvSpPr/>
          <p:nvPr/>
        </p:nvSpPr>
        <p:spPr>
          <a:xfrm>
            <a:off x="-592032" y="1333500"/>
            <a:ext cx="46599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35" name="Rectangle 34"/>
          <p:cNvSpPr/>
          <p:nvPr/>
        </p:nvSpPr>
        <p:spPr>
          <a:xfrm>
            <a:off x="-751018" y="1704976"/>
            <a:ext cx="624978"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SNP</a:t>
            </a:r>
          </a:p>
        </p:txBody>
      </p:sp>
      <p:sp>
        <p:nvSpPr>
          <p:cNvPr id="36" name="Rectangle 35"/>
          <p:cNvSpPr/>
          <p:nvPr/>
        </p:nvSpPr>
        <p:spPr>
          <a:xfrm>
            <a:off x="-1375996" y="2438400"/>
            <a:ext cx="1249956"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
        <p:nvSpPr>
          <p:cNvPr id="37" name="Rectangle 36"/>
          <p:cNvSpPr/>
          <p:nvPr/>
        </p:nvSpPr>
        <p:spPr>
          <a:xfrm>
            <a:off x="-981492" y="3171825"/>
            <a:ext cx="855452" cy="304800"/>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PFFS</a:t>
            </a:r>
          </a:p>
        </p:txBody>
      </p:sp>
      <p:sp>
        <p:nvSpPr>
          <p:cNvPr id="27" name="Rectangle 26"/>
          <p:cNvSpPr/>
          <p:nvPr/>
        </p:nvSpPr>
        <p:spPr>
          <a:xfrm>
            <a:off x="-1752600" y="3562350"/>
            <a:ext cx="1626560" cy="304800"/>
          </a:xfrm>
          <a:prstGeom prst="rect">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Medicare Supplement</a:t>
            </a:r>
          </a:p>
        </p:txBody>
      </p:sp>
      <p:sp>
        <p:nvSpPr>
          <p:cNvPr id="21" name="Rectangle 20"/>
          <p:cNvSpPr/>
          <p:nvPr/>
        </p:nvSpPr>
        <p:spPr>
          <a:xfrm>
            <a:off x="6739435" y="1948079"/>
            <a:ext cx="1981200"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22" name="Rectangle 21"/>
          <p:cNvSpPr/>
          <p:nvPr/>
        </p:nvSpPr>
        <p:spPr>
          <a:xfrm>
            <a:off x="3409950" y="2195300"/>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100" b="1" dirty="0">
                <a:solidFill>
                  <a:srgbClr val="414042"/>
                </a:solidFill>
              </a:rPr>
              <a:t>MS Dual SNP</a:t>
            </a:r>
          </a:p>
          <a:p>
            <a:pPr lvl="0" algn="ctr"/>
            <a:r>
              <a:rPr lang="en-US" sz="1100" b="1" dirty="0">
                <a:solidFill>
                  <a:srgbClr val="414042"/>
                </a:solidFill>
              </a:rPr>
              <a:t>H1036-222</a:t>
            </a:r>
            <a:endParaRPr lang="en-US" sz="1100" dirty="0">
              <a:solidFill>
                <a:srgbClr val="414042"/>
              </a:solidFill>
            </a:endParaRPr>
          </a:p>
          <a:p>
            <a:r>
              <a:rPr lang="en-US" sz="1100" b="1" dirty="0">
                <a:solidFill>
                  <a:schemeClr val="accent4"/>
                </a:solidFill>
              </a:rPr>
              <a:t>$0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/SPEC</a:t>
            </a:r>
            <a:r>
              <a:rPr lang="en-US" sz="1100" dirty="0">
                <a:solidFill>
                  <a:schemeClr val="accent4"/>
                </a:solidFill>
              </a:rPr>
              <a:t>:  $0/$0</a:t>
            </a:r>
          </a:p>
          <a:p>
            <a:r>
              <a:rPr lang="en-US" sz="1100" b="1" dirty="0">
                <a:solidFill>
                  <a:schemeClr val="accent4"/>
                </a:solidFill>
              </a:rPr>
              <a:t>Inpatient</a:t>
            </a:r>
            <a:r>
              <a:rPr lang="en-US" sz="1100" dirty="0">
                <a:solidFill>
                  <a:schemeClr val="accent4"/>
                </a:solidFill>
              </a:rPr>
              <a:t>: $0</a:t>
            </a:r>
          </a:p>
          <a:p>
            <a:r>
              <a:rPr lang="en-US" sz="1100" b="1" dirty="0">
                <a:solidFill>
                  <a:schemeClr val="accent4"/>
                </a:solidFill>
              </a:rPr>
              <a:t>Outpatient:  </a:t>
            </a:r>
            <a:r>
              <a:rPr lang="en-US" sz="1100" dirty="0">
                <a:solidFill>
                  <a:schemeClr val="accent4"/>
                </a:solidFill>
              </a:rPr>
              <a:t>$0</a:t>
            </a:r>
          </a:p>
          <a:p>
            <a:r>
              <a:rPr lang="en-US" sz="1100" b="1" dirty="0">
                <a:solidFill>
                  <a:schemeClr val="accent4"/>
                </a:solidFill>
              </a:rPr>
              <a:t>OTC:</a:t>
            </a:r>
            <a:r>
              <a:rPr lang="en-US" sz="1100" dirty="0">
                <a:solidFill>
                  <a:schemeClr val="accent4"/>
                </a:solidFill>
              </a:rPr>
              <a:t> $50 Month </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Transportation, Lifeline</a:t>
            </a: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 Attala, Copiah, Hinds, Madison, Rankin, Desoto, Harrison, Hancock, Pearl River, Jackson</a:t>
            </a:r>
          </a:p>
          <a:p>
            <a:endParaRPr lang="en-US" sz="1100" dirty="0">
              <a:solidFill>
                <a:schemeClr val="accent4"/>
              </a:solidFill>
            </a:endParaRPr>
          </a:p>
        </p:txBody>
      </p:sp>
      <p:sp>
        <p:nvSpPr>
          <p:cNvPr id="20" name="Rectangle 19"/>
          <p:cNvSpPr/>
          <p:nvPr/>
        </p:nvSpPr>
        <p:spPr>
          <a:xfrm>
            <a:off x="3523397" y="2026381"/>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Tree>
    <p:extLst>
      <p:ext uri="{BB962C8B-B14F-4D97-AF65-F5344CB8AC3E}">
        <p14:creationId xmlns:p14="http://schemas.microsoft.com/office/powerpoint/2010/main" val="7266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MS Gulf Coast</a:t>
            </a:r>
          </a:p>
        </p:txBody>
      </p:sp>
      <p:sp>
        <p:nvSpPr>
          <p:cNvPr id="10" name="TextBox 9"/>
          <p:cNvSpPr txBox="1"/>
          <p:nvPr/>
        </p:nvSpPr>
        <p:spPr>
          <a:xfrm>
            <a:off x="1371602" y="2327404"/>
            <a:ext cx="7620000" cy="1754326"/>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t>$0 Premium DE-SNP / $25 Premium HMO / $47 Premium LPPO</a:t>
            </a:r>
          </a:p>
          <a:p>
            <a:pPr marL="171450" lvl="0" indent="-171450">
              <a:buFont typeface="Arial" panose="020B0604020202020204" pitchFamily="34" charset="0"/>
              <a:buChar char="•"/>
            </a:pPr>
            <a:r>
              <a:rPr lang="en-US" sz="1200" dirty="0">
                <a:solidFill>
                  <a:srgbClr val="414042"/>
                </a:solidFill>
              </a:rPr>
              <a:t>HMO Plan includes various levels of Dental, Hearing, &amp;  Vision benefits</a:t>
            </a:r>
          </a:p>
          <a:p>
            <a:pPr marL="171450" lvl="0" indent="-171450">
              <a:buFont typeface="Arial" panose="020B0604020202020204" pitchFamily="34" charset="0"/>
              <a:buChar char="•"/>
            </a:pPr>
            <a:r>
              <a:rPr lang="en-US" sz="1200" dirty="0">
                <a:solidFill>
                  <a:srgbClr val="414042"/>
                </a:solidFill>
              </a:rPr>
              <a:t>4 star plans</a:t>
            </a:r>
          </a:p>
          <a:p>
            <a:pPr marL="171450" lvl="0" indent="-171450">
              <a:buFont typeface="Arial" panose="020B0604020202020204" pitchFamily="34" charset="0"/>
              <a:buChar char="•"/>
            </a:pPr>
            <a:r>
              <a:rPr lang="en-US" sz="1200" dirty="0">
                <a:solidFill>
                  <a:srgbClr val="414042"/>
                </a:solidFill>
              </a:rPr>
              <a:t>No referrals Required to see specialist</a:t>
            </a:r>
          </a:p>
          <a:p>
            <a:pPr marL="171450" lvl="0" indent="-171450">
              <a:buFont typeface="Arial" panose="020B0604020202020204" pitchFamily="34" charset="0"/>
              <a:buChar char="•"/>
            </a:pPr>
            <a:r>
              <a:rPr lang="en-US" sz="1200" dirty="0">
                <a:solidFill>
                  <a:srgbClr val="414042"/>
                </a:solidFill>
              </a:rPr>
              <a:t>Can use HMO providers in Mobile and LA Parishes</a:t>
            </a:r>
          </a:p>
          <a:p>
            <a:pPr marL="171450" lvl="0" indent="-171450">
              <a:buFont typeface="Arial" panose="020B0604020202020204" pitchFamily="34" charset="0"/>
              <a:buChar char="•"/>
            </a:pPr>
            <a:r>
              <a:rPr lang="en-US" sz="1200" dirty="0">
                <a:solidFill>
                  <a:srgbClr val="414042"/>
                </a:solidFill>
              </a:rPr>
              <a:t>Over the Counter (OTC) Benefits on all products</a:t>
            </a:r>
          </a:p>
          <a:p>
            <a:pPr marL="171450" lvl="0" indent="-171450">
              <a:buFont typeface="Arial" panose="020B0604020202020204" pitchFamily="34" charset="0"/>
              <a:buChar char="•"/>
            </a:pPr>
            <a:r>
              <a:rPr lang="en-US" sz="1200" dirty="0">
                <a:solidFill>
                  <a:srgbClr val="414042"/>
                </a:solidFill>
              </a:rPr>
              <a:t>Transportation benefits on Dual SNP Plan</a:t>
            </a:r>
          </a:p>
          <a:p>
            <a:pPr marL="171450" lvl="0" indent="-171450">
              <a:buFont typeface="Arial" panose="020B0604020202020204" pitchFamily="34" charset="0"/>
              <a:buChar char="•"/>
            </a:pPr>
            <a:r>
              <a:rPr lang="en-US" sz="1200" dirty="0">
                <a:solidFill>
                  <a:srgbClr val="414042"/>
                </a:solidFill>
              </a:rPr>
              <a:t>Silver Sneakers – free fitness and gym membership</a:t>
            </a:r>
          </a:p>
          <a:p>
            <a:pPr marL="171450" lvl="0" indent="-171450">
              <a:buFont typeface="Arial" panose="020B0604020202020204" pitchFamily="34" charset="0"/>
              <a:buChar char="•"/>
            </a:pPr>
            <a:r>
              <a:rPr lang="en-US" sz="1200" dirty="0">
                <a:solidFill>
                  <a:srgbClr val="414042"/>
                </a:solidFill>
              </a:rPr>
              <a:t>$0 Tier 1 &amp; 2 Rx Benefits if member uses Humana Mail order for 90 day supply</a:t>
            </a:r>
          </a:p>
        </p:txBody>
      </p:sp>
      <p:sp>
        <p:nvSpPr>
          <p:cNvPr id="11" name="Rectangle 10"/>
          <p:cNvSpPr/>
          <p:nvPr/>
        </p:nvSpPr>
        <p:spPr>
          <a:xfrm rot="2700000">
            <a:off x="595384" y="2568136"/>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3" name="Rectangle 12"/>
          <p:cNvSpPr/>
          <p:nvPr/>
        </p:nvSpPr>
        <p:spPr>
          <a:xfrm rot="2700000">
            <a:off x="595383" y="40899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5" name="Rectangle 14"/>
          <p:cNvSpPr/>
          <p:nvPr/>
        </p:nvSpPr>
        <p:spPr>
          <a:xfrm>
            <a:off x="1371602" y="2019673"/>
            <a:ext cx="1547058" cy="307777"/>
          </a:xfrm>
          <a:prstGeom prst="rect">
            <a:avLst/>
          </a:prstGeom>
        </p:spPr>
        <p:txBody>
          <a:bodyPr wrap="square">
            <a:spAutoFit/>
          </a:bodyPr>
          <a:lstStyle/>
          <a:p>
            <a:pPr lvl="0"/>
            <a:r>
              <a:rPr lang="en-US" sz="1400" b="1" dirty="0">
                <a:solidFill>
                  <a:srgbClr val="414042"/>
                </a:solidFill>
              </a:rPr>
              <a:t>Benefit Highlights</a:t>
            </a:r>
            <a:endParaRPr lang="en-US" sz="1400" dirty="0">
              <a:solidFill>
                <a:srgbClr val="414042"/>
              </a:solidFill>
            </a:endParaRPr>
          </a:p>
        </p:txBody>
      </p:sp>
      <p:sp>
        <p:nvSpPr>
          <p:cNvPr id="16" name="TextBox 15"/>
          <p:cNvSpPr txBox="1"/>
          <p:nvPr/>
        </p:nvSpPr>
        <p:spPr>
          <a:xfrm>
            <a:off x="1380115" y="4420400"/>
            <a:ext cx="7620000" cy="646331"/>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HMO Network includes Gulfport Memorial, Singing River and Hancock Medical</a:t>
            </a:r>
          </a:p>
          <a:p>
            <a:pPr marL="171450" lvl="0" indent="-171450">
              <a:buFont typeface="Arial" panose="020B0604020202020204" pitchFamily="34" charset="0"/>
              <a:buChar char="•"/>
            </a:pPr>
            <a:r>
              <a:rPr lang="en-US" sz="1200" dirty="0">
                <a:solidFill>
                  <a:srgbClr val="414042"/>
                </a:solidFill>
              </a:rPr>
              <a:t>PPO Network includes Gulfport Memorial, Singing River, Hancock Medical and Merit Facilities</a:t>
            </a:r>
          </a:p>
          <a:p>
            <a:pPr marL="171450" lvl="0" indent="-171450">
              <a:buFont typeface="Arial" panose="020B0604020202020204" pitchFamily="34" charset="0"/>
              <a:buChar char="•"/>
            </a:pPr>
            <a:r>
              <a:rPr lang="en-US" sz="1200" dirty="0">
                <a:solidFill>
                  <a:srgbClr val="414042"/>
                </a:solidFill>
              </a:rPr>
              <a:t>Strong Relationships with Providers </a:t>
            </a:r>
          </a:p>
        </p:txBody>
      </p:sp>
      <p:sp>
        <p:nvSpPr>
          <p:cNvPr id="17" name="Rectangle 16"/>
          <p:cNvSpPr/>
          <p:nvPr/>
        </p:nvSpPr>
        <p:spPr>
          <a:xfrm>
            <a:off x="1390652" y="4133278"/>
            <a:ext cx="1616596" cy="307777"/>
          </a:xfrm>
          <a:prstGeom prst="rect">
            <a:avLst/>
          </a:prstGeom>
        </p:spPr>
        <p:txBody>
          <a:bodyPr wrap="none">
            <a:spAutoFit/>
          </a:bodyPr>
          <a:lstStyle/>
          <a:p>
            <a:pPr lvl="0"/>
            <a:r>
              <a:rPr lang="en-US" sz="1400" b="1" dirty="0"/>
              <a:t>Network Highlights</a:t>
            </a:r>
            <a:endParaRPr lang="en-US" sz="1400" dirty="0">
              <a:solidFill>
                <a:srgbClr val="414042"/>
              </a:solidFill>
            </a:endParaRPr>
          </a:p>
        </p:txBody>
      </p:sp>
      <p:sp>
        <p:nvSpPr>
          <p:cNvPr id="18" name="Rectangle 17"/>
          <p:cNvSpPr/>
          <p:nvPr/>
        </p:nvSpPr>
        <p:spPr>
          <a:xfrm rot="2700000">
            <a:off x="595383" y="55377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9" name="TextBox 18"/>
          <p:cNvSpPr txBox="1"/>
          <p:nvPr/>
        </p:nvSpPr>
        <p:spPr>
          <a:xfrm>
            <a:off x="1390652" y="5509736"/>
            <a:ext cx="7620000" cy="830997"/>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57,000 Members Strong and Growing - #1 MAPD Carrier in the state of MS</a:t>
            </a:r>
          </a:p>
          <a:p>
            <a:pPr marL="171450" lvl="0" indent="-171450">
              <a:buFont typeface="Arial" panose="020B0604020202020204" pitchFamily="34" charset="0"/>
              <a:buChar char="•"/>
            </a:pPr>
            <a:r>
              <a:rPr lang="en-US" sz="1200" dirty="0">
                <a:solidFill>
                  <a:srgbClr val="414042"/>
                </a:solidFill>
              </a:rPr>
              <a:t>Strong Brand Recognition In Market </a:t>
            </a:r>
          </a:p>
          <a:p>
            <a:pPr marL="171450" lvl="0" indent="-171450">
              <a:buFont typeface="Arial" panose="020B0604020202020204" pitchFamily="34" charset="0"/>
              <a:buChar char="•"/>
            </a:pPr>
            <a:r>
              <a:rPr lang="en-US" sz="1200" dirty="0">
                <a:solidFill>
                  <a:srgbClr val="414042"/>
                </a:solidFill>
              </a:rPr>
              <a:t>Local Market office and Support Team in Biloxi along with a Customer Service Kiosk</a:t>
            </a:r>
          </a:p>
          <a:p>
            <a:pPr marL="171450" lvl="0" indent="-171450">
              <a:buFont typeface="Arial" panose="020B0604020202020204" pitchFamily="34" charset="0"/>
              <a:buChar char="•"/>
            </a:pPr>
            <a:r>
              <a:rPr lang="en-US" sz="1200" dirty="0">
                <a:solidFill>
                  <a:srgbClr val="414042"/>
                </a:solidFill>
              </a:rPr>
              <a:t>Year Round Selling opportunities: Dual SNP Plan</a:t>
            </a:r>
          </a:p>
        </p:txBody>
      </p:sp>
      <p:sp>
        <p:nvSpPr>
          <p:cNvPr id="20" name="Rectangle 19"/>
          <p:cNvSpPr/>
          <p:nvPr/>
        </p:nvSpPr>
        <p:spPr>
          <a:xfrm>
            <a:off x="1390652" y="5202005"/>
            <a:ext cx="1998047" cy="307777"/>
          </a:xfrm>
          <a:prstGeom prst="rect">
            <a:avLst/>
          </a:prstGeom>
        </p:spPr>
        <p:txBody>
          <a:bodyPr wrap="none">
            <a:spAutoFit/>
          </a:bodyPr>
          <a:lstStyle/>
          <a:p>
            <a:pPr lvl="0"/>
            <a:r>
              <a:rPr lang="en-US" sz="1400" b="1" dirty="0"/>
              <a:t>Competitive Advantages</a:t>
            </a:r>
            <a:endParaRPr lang="en-US" sz="1400" dirty="0">
              <a:solidFill>
                <a:srgbClr val="414042"/>
              </a:solidFill>
            </a:endParaRPr>
          </a:p>
        </p:txBody>
      </p:sp>
      <p:cxnSp>
        <p:nvCxnSpPr>
          <p:cNvPr id="23" name="Straight Connector 22"/>
          <p:cNvCxnSpPr/>
          <p:nvPr/>
        </p:nvCxnSpPr>
        <p:spPr>
          <a:xfrm>
            <a:off x="913593" y="3324292"/>
            <a:ext cx="0" cy="63595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08593" y="4876800"/>
            <a:ext cx="5001" cy="53124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93" y="4287167"/>
            <a:ext cx="433009" cy="26646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70" y="2675096"/>
            <a:ext cx="411881" cy="4118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2821" y="5688730"/>
            <a:ext cx="354731" cy="343568"/>
          </a:xfrm>
          <a:prstGeom prst="rect">
            <a:avLst/>
          </a:prstGeom>
        </p:spPr>
      </p:pic>
    </p:spTree>
    <p:extLst>
      <p:ext uri="{BB962C8B-B14F-4D97-AF65-F5344CB8AC3E}">
        <p14:creationId xmlns:p14="http://schemas.microsoft.com/office/powerpoint/2010/main" val="297005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62" y="-68317"/>
            <a:ext cx="8229600" cy="1143000"/>
          </a:xfrm>
        </p:spPr>
        <p:txBody>
          <a:bodyPr/>
          <a:lstStyle/>
          <a:p>
            <a:r>
              <a:rPr lang="en-US" dirty="0"/>
              <a:t>Hattiesburg Area</a:t>
            </a:r>
          </a:p>
        </p:txBody>
      </p:sp>
      <p:sp>
        <p:nvSpPr>
          <p:cNvPr id="3" name="Slide Number Placeholder 2"/>
          <p:cNvSpPr>
            <a:spLocks noGrp="1"/>
          </p:cNvSpPr>
          <p:nvPr>
            <p:ph type="sldNum" sz="quarter" idx="12"/>
          </p:nvPr>
        </p:nvSpPr>
        <p:spPr/>
        <p:txBody>
          <a:bodyPr/>
          <a:lstStyle/>
          <a:p>
            <a:fld id="{050694EB-136D-4A02-9760-19E5DB6E4EB2}" type="slidenum">
              <a:rPr lang="en-US" smtClean="0"/>
              <a:t>13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914400"/>
            <a:ext cx="9229725" cy="562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91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Hattiesburg</a:t>
            </a:r>
          </a:p>
        </p:txBody>
      </p:sp>
      <p:sp>
        <p:nvSpPr>
          <p:cNvPr id="6" name="Rectangle 5"/>
          <p:cNvSpPr/>
          <p:nvPr/>
        </p:nvSpPr>
        <p:spPr>
          <a:xfrm>
            <a:off x="1447800" y="2133601"/>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Hattiesburg HMO</a:t>
            </a:r>
          </a:p>
          <a:p>
            <a:pPr lvl="0" algn="ctr"/>
            <a:r>
              <a:rPr lang="en-US" sz="1400" b="1" dirty="0">
                <a:solidFill>
                  <a:srgbClr val="414042"/>
                </a:solidFill>
              </a:rPr>
              <a:t>H6622-047</a:t>
            </a:r>
            <a:endParaRPr lang="en-US" sz="1400" dirty="0">
              <a:solidFill>
                <a:srgbClr val="414042"/>
              </a:solidFill>
            </a:endParaRPr>
          </a:p>
          <a:p>
            <a:r>
              <a:rPr lang="en-US" sz="1100" b="1" dirty="0">
                <a:solidFill>
                  <a:schemeClr val="accent4"/>
                </a:solidFill>
              </a:rPr>
              <a:t>$15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/SPEC</a:t>
            </a:r>
            <a:r>
              <a:rPr lang="en-US" sz="1100" dirty="0">
                <a:solidFill>
                  <a:schemeClr val="accent4"/>
                </a:solidFill>
              </a:rPr>
              <a:t>: $0/$40</a:t>
            </a:r>
          </a:p>
          <a:p>
            <a:r>
              <a:rPr lang="en-US" sz="1100" b="1" dirty="0">
                <a:solidFill>
                  <a:schemeClr val="accent4"/>
                </a:solidFill>
              </a:rPr>
              <a:t>Inpatient</a:t>
            </a:r>
            <a:r>
              <a:rPr lang="en-US" sz="1100" dirty="0">
                <a:solidFill>
                  <a:schemeClr val="accent4"/>
                </a:solidFill>
              </a:rPr>
              <a:t>: $270 Days 1-7</a:t>
            </a:r>
          </a:p>
          <a:p>
            <a:r>
              <a:rPr lang="en-US" sz="1100" b="1" dirty="0">
                <a:solidFill>
                  <a:schemeClr val="accent4"/>
                </a:solidFill>
              </a:rPr>
              <a:t>Outpatient:  </a:t>
            </a:r>
            <a:r>
              <a:rPr lang="en-US" sz="1100" dirty="0">
                <a:solidFill>
                  <a:schemeClr val="accent4"/>
                </a:solidFill>
              </a:rPr>
              <a:t>$270</a:t>
            </a:r>
          </a:p>
          <a:p>
            <a:r>
              <a:rPr lang="en-US" sz="1100" b="1" dirty="0">
                <a:solidFill>
                  <a:schemeClr val="accent4"/>
                </a:solidFill>
              </a:rPr>
              <a:t>OTC:</a:t>
            </a:r>
            <a:r>
              <a:rPr lang="en-US" sz="1100" dirty="0">
                <a:solidFill>
                  <a:schemeClr val="accent4"/>
                </a:solidFill>
              </a:rPr>
              <a:t> $20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endParaRPr lang="en-US" sz="1100" dirty="0">
              <a:solidFill>
                <a:srgbClr val="FF0000"/>
              </a:solidFill>
            </a:endParaRP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r>
              <a:rPr lang="en-US" sz="1100" b="1" dirty="0">
                <a:solidFill>
                  <a:schemeClr val="accent4"/>
                </a:solidFill>
              </a:rPr>
              <a:t>$300 Tiers 3/4/5</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 Covington, Forrest, Jones, Lamar, Marion, Perry</a:t>
            </a:r>
          </a:p>
        </p:txBody>
      </p:sp>
      <p:sp>
        <p:nvSpPr>
          <p:cNvPr id="10" name="Rectangle 9"/>
          <p:cNvSpPr/>
          <p:nvPr/>
        </p:nvSpPr>
        <p:spPr>
          <a:xfrm>
            <a:off x="5562600" y="2168005"/>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Hattiesburg Dual SNP</a:t>
            </a:r>
          </a:p>
          <a:p>
            <a:pPr lvl="0" algn="ctr"/>
            <a:r>
              <a:rPr lang="en-US" sz="1400" b="1" dirty="0">
                <a:solidFill>
                  <a:srgbClr val="414042"/>
                </a:solidFill>
              </a:rPr>
              <a:t>H6622-048</a:t>
            </a:r>
            <a:endParaRPr lang="en-US" sz="1400" dirty="0">
              <a:solidFill>
                <a:srgbClr val="414042"/>
              </a:solidFill>
            </a:endParaRPr>
          </a:p>
          <a:p>
            <a:pPr lvl="0"/>
            <a:r>
              <a:rPr lang="en-US" sz="1100" b="1" dirty="0">
                <a:solidFill>
                  <a:srgbClr val="414042"/>
                </a:solidFill>
              </a:rPr>
              <a:t>$0 Premium</a:t>
            </a:r>
            <a:endParaRPr lang="en-US" sz="1100" dirty="0">
              <a:solidFill>
                <a:srgbClr val="414042"/>
              </a:solidFill>
            </a:endParaRPr>
          </a:p>
          <a:p>
            <a:pPr lvl="0"/>
            <a:r>
              <a:rPr lang="en-US" sz="1100" b="1" dirty="0">
                <a:solidFill>
                  <a:srgbClr val="414042"/>
                </a:solidFill>
              </a:rPr>
              <a:t>MOOP</a:t>
            </a:r>
            <a:r>
              <a:rPr lang="en-US" sz="1100" dirty="0">
                <a:solidFill>
                  <a:srgbClr val="414042"/>
                </a:solidFill>
              </a:rPr>
              <a:t>: $6700</a:t>
            </a:r>
          </a:p>
          <a:p>
            <a:r>
              <a:rPr lang="en-US" sz="1100" b="1" dirty="0">
                <a:solidFill>
                  <a:schemeClr val="accent4"/>
                </a:solidFill>
              </a:rPr>
              <a:t>PCP /SPEC</a:t>
            </a:r>
            <a:r>
              <a:rPr lang="en-US" sz="1100" dirty="0">
                <a:solidFill>
                  <a:schemeClr val="accent4"/>
                </a:solidFill>
              </a:rPr>
              <a:t>: $0</a:t>
            </a:r>
          </a:p>
          <a:p>
            <a:pPr lvl="0"/>
            <a:r>
              <a:rPr lang="en-US" sz="1100" b="1" dirty="0">
                <a:solidFill>
                  <a:srgbClr val="414042"/>
                </a:solidFill>
              </a:rPr>
              <a:t>Inpatient</a:t>
            </a:r>
            <a:r>
              <a:rPr lang="en-US" sz="1100" dirty="0">
                <a:solidFill>
                  <a:srgbClr val="414042"/>
                </a:solidFill>
              </a:rPr>
              <a:t>: $0</a:t>
            </a:r>
          </a:p>
          <a:p>
            <a:r>
              <a:rPr lang="en-US" sz="1100" b="1" dirty="0">
                <a:solidFill>
                  <a:schemeClr val="accent4"/>
                </a:solidFill>
              </a:rPr>
              <a:t>Outpatient:  </a:t>
            </a:r>
            <a:r>
              <a:rPr lang="en-US" sz="1100" dirty="0">
                <a:solidFill>
                  <a:schemeClr val="accent4"/>
                </a:solidFill>
              </a:rPr>
              <a:t>$0</a:t>
            </a:r>
          </a:p>
          <a:p>
            <a:r>
              <a:rPr lang="en-US" sz="1100" b="1" dirty="0">
                <a:solidFill>
                  <a:schemeClr val="accent4"/>
                </a:solidFill>
              </a:rPr>
              <a:t>OTC:</a:t>
            </a:r>
            <a:r>
              <a:rPr lang="en-US" sz="1100" dirty="0">
                <a:solidFill>
                  <a:schemeClr val="accent4"/>
                </a:solidFill>
              </a:rPr>
              <a:t> $40 Month </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Transportation, Lifeline</a:t>
            </a:r>
          </a:p>
          <a:p>
            <a:pPr lvl="0"/>
            <a:endParaRPr lang="en-US" sz="1100" b="1" dirty="0">
              <a:solidFill>
                <a:srgbClr val="414042"/>
              </a:solidFill>
            </a:endParaRPr>
          </a:p>
          <a:p>
            <a:pPr lvl="0"/>
            <a:r>
              <a:rPr lang="en-US" sz="1100" b="1" dirty="0">
                <a:solidFill>
                  <a:srgbClr val="414042"/>
                </a:solidFill>
              </a:rPr>
              <a:t>Rx Included or No Rx</a:t>
            </a:r>
            <a:r>
              <a:rPr lang="en-US" sz="1100" dirty="0">
                <a:solidFill>
                  <a:srgbClr val="414042"/>
                </a:solidFill>
              </a:rPr>
              <a:t>: YES</a:t>
            </a:r>
          </a:p>
          <a:p>
            <a:pPr lvl="0"/>
            <a:endParaRPr lang="en-US" sz="1100" b="1" dirty="0">
              <a:solidFill>
                <a:srgbClr val="414042"/>
              </a:solidFill>
            </a:endParaRPr>
          </a:p>
          <a:p>
            <a:pPr lvl="0"/>
            <a:r>
              <a:rPr lang="en-US" sz="1100" b="1" dirty="0">
                <a:solidFill>
                  <a:srgbClr val="414042"/>
                </a:solidFill>
              </a:rPr>
              <a:t>Serving Counties </a:t>
            </a:r>
            <a:r>
              <a:rPr lang="en-US" sz="1100" dirty="0">
                <a:solidFill>
                  <a:srgbClr val="414042"/>
                </a:solidFill>
              </a:rPr>
              <a:t>: Covington, Forrest, Jones, Lamar, Marion, Perry</a:t>
            </a:r>
          </a:p>
        </p:txBody>
      </p:sp>
      <p:sp>
        <p:nvSpPr>
          <p:cNvPr id="15" name="Rectangle 14"/>
          <p:cNvSpPr/>
          <p:nvPr/>
        </p:nvSpPr>
        <p:spPr>
          <a:xfrm>
            <a:off x="1543050" y="1927974"/>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32" name="Rectangle 31"/>
          <p:cNvSpPr/>
          <p:nvPr/>
        </p:nvSpPr>
        <p:spPr>
          <a:xfrm>
            <a:off x="-981492" y="2063769"/>
            <a:ext cx="855452"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33" name="Rectangle 32"/>
          <p:cNvSpPr/>
          <p:nvPr/>
        </p:nvSpPr>
        <p:spPr>
          <a:xfrm>
            <a:off x="-592032" y="2800350"/>
            <a:ext cx="46599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PDP</a:t>
            </a:r>
          </a:p>
        </p:txBody>
      </p:sp>
      <p:sp>
        <p:nvSpPr>
          <p:cNvPr id="34" name="Rectangle 33"/>
          <p:cNvSpPr/>
          <p:nvPr/>
        </p:nvSpPr>
        <p:spPr>
          <a:xfrm>
            <a:off x="-592032" y="1333500"/>
            <a:ext cx="46599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35" name="Rectangle 34"/>
          <p:cNvSpPr/>
          <p:nvPr/>
        </p:nvSpPr>
        <p:spPr>
          <a:xfrm>
            <a:off x="-751018" y="1704976"/>
            <a:ext cx="624978"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SNP</a:t>
            </a:r>
          </a:p>
        </p:txBody>
      </p:sp>
      <p:sp>
        <p:nvSpPr>
          <p:cNvPr id="36" name="Rectangle 35"/>
          <p:cNvSpPr/>
          <p:nvPr/>
        </p:nvSpPr>
        <p:spPr>
          <a:xfrm>
            <a:off x="-1375996" y="2438400"/>
            <a:ext cx="1249956"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
        <p:nvSpPr>
          <p:cNvPr id="37" name="Rectangle 36"/>
          <p:cNvSpPr/>
          <p:nvPr/>
        </p:nvSpPr>
        <p:spPr>
          <a:xfrm>
            <a:off x="-981492" y="3171825"/>
            <a:ext cx="855452" cy="304800"/>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PFFS</a:t>
            </a:r>
          </a:p>
        </p:txBody>
      </p:sp>
      <p:sp>
        <p:nvSpPr>
          <p:cNvPr id="27" name="Rectangle 26"/>
          <p:cNvSpPr/>
          <p:nvPr/>
        </p:nvSpPr>
        <p:spPr>
          <a:xfrm>
            <a:off x="-1752600" y="3562350"/>
            <a:ext cx="1626560" cy="304800"/>
          </a:xfrm>
          <a:prstGeom prst="rect">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Medicare Supplement</a:t>
            </a:r>
          </a:p>
        </p:txBody>
      </p:sp>
      <p:sp>
        <p:nvSpPr>
          <p:cNvPr id="20" name="Rectangle 19"/>
          <p:cNvSpPr/>
          <p:nvPr/>
        </p:nvSpPr>
        <p:spPr>
          <a:xfrm>
            <a:off x="5649889" y="2015605"/>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Tree>
    <p:extLst>
      <p:ext uri="{BB962C8B-B14F-4D97-AF65-F5344CB8AC3E}">
        <p14:creationId xmlns:p14="http://schemas.microsoft.com/office/powerpoint/2010/main" val="7266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Hattiesburg</a:t>
            </a:r>
          </a:p>
        </p:txBody>
      </p:sp>
      <p:sp>
        <p:nvSpPr>
          <p:cNvPr id="10" name="TextBox 9"/>
          <p:cNvSpPr txBox="1"/>
          <p:nvPr/>
        </p:nvSpPr>
        <p:spPr>
          <a:xfrm>
            <a:off x="1371602" y="2327404"/>
            <a:ext cx="7620000" cy="1569660"/>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t>New HMO products for 2018 - $ 0 Premium DE- SNP / $ 15 Premium HMO </a:t>
            </a:r>
          </a:p>
          <a:p>
            <a:pPr marL="171450" lvl="0" indent="-171450">
              <a:buFont typeface="Arial" panose="020B0604020202020204" pitchFamily="34" charset="0"/>
              <a:buChar char="•"/>
            </a:pPr>
            <a:r>
              <a:rPr lang="en-US" sz="1200" dirty="0">
                <a:solidFill>
                  <a:srgbClr val="414042"/>
                </a:solidFill>
              </a:rPr>
              <a:t>Plans include Dental, Hearing, &amp;  Vision benefits</a:t>
            </a:r>
          </a:p>
          <a:p>
            <a:pPr marL="171450" lvl="0" indent="-171450">
              <a:buFont typeface="Arial" panose="020B0604020202020204" pitchFamily="34" charset="0"/>
              <a:buChar char="•"/>
            </a:pPr>
            <a:r>
              <a:rPr lang="en-US" sz="1200" dirty="0">
                <a:solidFill>
                  <a:srgbClr val="414042"/>
                </a:solidFill>
              </a:rPr>
              <a:t>4 star plans</a:t>
            </a:r>
          </a:p>
          <a:p>
            <a:pPr marL="171450" lvl="0" indent="-171450">
              <a:buFont typeface="Arial" panose="020B0604020202020204" pitchFamily="34" charset="0"/>
              <a:buChar char="•"/>
            </a:pPr>
            <a:r>
              <a:rPr lang="en-US" sz="1200" dirty="0">
                <a:solidFill>
                  <a:srgbClr val="414042"/>
                </a:solidFill>
              </a:rPr>
              <a:t>No referral needed to see a specialist</a:t>
            </a:r>
          </a:p>
          <a:p>
            <a:pPr marL="171450" lvl="0" indent="-171450">
              <a:buFont typeface="Arial" panose="020B0604020202020204" pitchFamily="34" charset="0"/>
              <a:buChar char="•"/>
            </a:pPr>
            <a:r>
              <a:rPr lang="en-US" sz="1200" dirty="0">
                <a:solidFill>
                  <a:srgbClr val="414042"/>
                </a:solidFill>
              </a:rPr>
              <a:t>Over the Counter (OTC) Benefits on all plans</a:t>
            </a:r>
          </a:p>
          <a:p>
            <a:pPr marL="171450" lvl="0" indent="-171450">
              <a:buFont typeface="Arial" panose="020B0604020202020204" pitchFamily="34" charset="0"/>
              <a:buChar char="•"/>
            </a:pPr>
            <a:r>
              <a:rPr lang="en-US" sz="1200" dirty="0">
                <a:solidFill>
                  <a:srgbClr val="414042"/>
                </a:solidFill>
              </a:rPr>
              <a:t>Transportation benefits on Dual SNP Plan</a:t>
            </a:r>
          </a:p>
          <a:p>
            <a:pPr marL="171450" lvl="0" indent="-171450">
              <a:buFont typeface="Arial" panose="020B0604020202020204" pitchFamily="34" charset="0"/>
              <a:buChar char="•"/>
            </a:pPr>
            <a:r>
              <a:rPr lang="en-US" sz="1200" dirty="0">
                <a:solidFill>
                  <a:srgbClr val="414042"/>
                </a:solidFill>
              </a:rPr>
              <a:t>Silver Sneakers – free fitness and gym membership</a:t>
            </a:r>
          </a:p>
          <a:p>
            <a:pPr marL="171450" lvl="0" indent="-171450">
              <a:buFont typeface="Arial" panose="020B0604020202020204" pitchFamily="34" charset="0"/>
              <a:buChar char="•"/>
            </a:pPr>
            <a:r>
              <a:rPr lang="en-US" sz="1200" dirty="0">
                <a:solidFill>
                  <a:srgbClr val="414042"/>
                </a:solidFill>
              </a:rPr>
              <a:t>$0 Tier 1 &amp; 2 Rx Benefits if member uses Humana Mail order for 90 day supply</a:t>
            </a:r>
          </a:p>
        </p:txBody>
      </p:sp>
      <p:sp>
        <p:nvSpPr>
          <p:cNvPr id="11" name="Rectangle 10"/>
          <p:cNvSpPr/>
          <p:nvPr/>
        </p:nvSpPr>
        <p:spPr>
          <a:xfrm rot="2700000">
            <a:off x="595384" y="2568136"/>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3" name="Rectangle 12"/>
          <p:cNvSpPr/>
          <p:nvPr/>
        </p:nvSpPr>
        <p:spPr>
          <a:xfrm rot="2700000">
            <a:off x="595383" y="40899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5" name="Rectangle 14"/>
          <p:cNvSpPr/>
          <p:nvPr/>
        </p:nvSpPr>
        <p:spPr>
          <a:xfrm>
            <a:off x="1371602" y="2019673"/>
            <a:ext cx="1547058" cy="307777"/>
          </a:xfrm>
          <a:prstGeom prst="rect">
            <a:avLst/>
          </a:prstGeom>
        </p:spPr>
        <p:txBody>
          <a:bodyPr wrap="square">
            <a:spAutoFit/>
          </a:bodyPr>
          <a:lstStyle/>
          <a:p>
            <a:pPr lvl="0"/>
            <a:r>
              <a:rPr lang="en-US" sz="1400" b="1" dirty="0">
                <a:solidFill>
                  <a:srgbClr val="414042"/>
                </a:solidFill>
              </a:rPr>
              <a:t>Benefit Highlights</a:t>
            </a:r>
            <a:endParaRPr lang="en-US" sz="1400" dirty="0">
              <a:solidFill>
                <a:srgbClr val="414042"/>
              </a:solidFill>
            </a:endParaRPr>
          </a:p>
        </p:txBody>
      </p:sp>
      <p:sp>
        <p:nvSpPr>
          <p:cNvPr id="16" name="TextBox 15"/>
          <p:cNvSpPr txBox="1"/>
          <p:nvPr/>
        </p:nvSpPr>
        <p:spPr>
          <a:xfrm>
            <a:off x="1390652" y="4230469"/>
            <a:ext cx="7620000" cy="461665"/>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t>Forrest General and Hattiesburg Clinic in HMO Network</a:t>
            </a:r>
          </a:p>
          <a:p>
            <a:pPr marL="171450" lvl="0" indent="-171450">
              <a:buFont typeface="Arial" panose="020B0604020202020204" pitchFamily="34" charset="0"/>
              <a:buChar char="•"/>
            </a:pPr>
            <a:r>
              <a:rPr lang="en-US" sz="1200" dirty="0">
                <a:solidFill>
                  <a:srgbClr val="414042"/>
                </a:solidFill>
              </a:rPr>
              <a:t>Strong Relationships with Providers </a:t>
            </a:r>
          </a:p>
        </p:txBody>
      </p:sp>
      <p:sp>
        <p:nvSpPr>
          <p:cNvPr id="17" name="Rectangle 16"/>
          <p:cNvSpPr/>
          <p:nvPr/>
        </p:nvSpPr>
        <p:spPr>
          <a:xfrm>
            <a:off x="1390652" y="3922738"/>
            <a:ext cx="1616596" cy="307777"/>
          </a:xfrm>
          <a:prstGeom prst="rect">
            <a:avLst/>
          </a:prstGeom>
        </p:spPr>
        <p:txBody>
          <a:bodyPr wrap="none">
            <a:spAutoFit/>
          </a:bodyPr>
          <a:lstStyle/>
          <a:p>
            <a:pPr lvl="0"/>
            <a:r>
              <a:rPr lang="en-US" sz="1400" b="1" dirty="0"/>
              <a:t>Network Highlights</a:t>
            </a:r>
            <a:endParaRPr lang="en-US" sz="1400" dirty="0">
              <a:solidFill>
                <a:srgbClr val="414042"/>
              </a:solidFill>
            </a:endParaRPr>
          </a:p>
        </p:txBody>
      </p:sp>
      <p:sp>
        <p:nvSpPr>
          <p:cNvPr id="18" name="Rectangle 17"/>
          <p:cNvSpPr/>
          <p:nvPr/>
        </p:nvSpPr>
        <p:spPr>
          <a:xfrm rot="2700000">
            <a:off x="595383" y="55377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9" name="TextBox 18"/>
          <p:cNvSpPr txBox="1"/>
          <p:nvPr/>
        </p:nvSpPr>
        <p:spPr>
          <a:xfrm>
            <a:off x="1390652" y="5509736"/>
            <a:ext cx="7620000" cy="830997"/>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57,000 Members Strong and Growing - #1 MAPD Carrier in the state of MS</a:t>
            </a:r>
          </a:p>
          <a:p>
            <a:pPr marL="171450" lvl="0" indent="-171450">
              <a:buFont typeface="Arial" panose="020B0604020202020204" pitchFamily="34" charset="0"/>
              <a:buChar char="•"/>
            </a:pPr>
            <a:r>
              <a:rPr lang="en-US" sz="1200" dirty="0">
                <a:solidFill>
                  <a:srgbClr val="414042"/>
                </a:solidFill>
              </a:rPr>
              <a:t>Strong Brand Recognition In Market </a:t>
            </a:r>
          </a:p>
          <a:p>
            <a:pPr marL="171450" lvl="0" indent="-171450">
              <a:buFont typeface="Arial" panose="020B0604020202020204" pitchFamily="34" charset="0"/>
              <a:buChar char="•"/>
            </a:pPr>
            <a:r>
              <a:rPr lang="en-US" sz="1200" dirty="0">
                <a:solidFill>
                  <a:srgbClr val="414042"/>
                </a:solidFill>
              </a:rPr>
              <a:t>Local Market Support Team</a:t>
            </a:r>
          </a:p>
          <a:p>
            <a:pPr marL="171450" lvl="0" indent="-171450">
              <a:buFont typeface="Arial" panose="020B0604020202020204" pitchFamily="34" charset="0"/>
              <a:buChar char="•"/>
            </a:pPr>
            <a:r>
              <a:rPr lang="en-US" sz="1200" dirty="0">
                <a:solidFill>
                  <a:srgbClr val="414042"/>
                </a:solidFill>
              </a:rPr>
              <a:t>Year Round Selling opportunities: Dual SNP Plan</a:t>
            </a:r>
          </a:p>
        </p:txBody>
      </p:sp>
      <p:sp>
        <p:nvSpPr>
          <p:cNvPr id="20" name="Rectangle 19"/>
          <p:cNvSpPr/>
          <p:nvPr/>
        </p:nvSpPr>
        <p:spPr>
          <a:xfrm>
            <a:off x="1390652" y="5202005"/>
            <a:ext cx="1998047" cy="307777"/>
          </a:xfrm>
          <a:prstGeom prst="rect">
            <a:avLst/>
          </a:prstGeom>
        </p:spPr>
        <p:txBody>
          <a:bodyPr wrap="none">
            <a:spAutoFit/>
          </a:bodyPr>
          <a:lstStyle/>
          <a:p>
            <a:pPr lvl="0"/>
            <a:r>
              <a:rPr lang="en-US" sz="1400" b="1" dirty="0"/>
              <a:t>Competitive Advantages</a:t>
            </a:r>
            <a:endParaRPr lang="en-US" sz="1400" dirty="0">
              <a:solidFill>
                <a:srgbClr val="414042"/>
              </a:solidFill>
            </a:endParaRPr>
          </a:p>
        </p:txBody>
      </p:sp>
      <p:cxnSp>
        <p:nvCxnSpPr>
          <p:cNvPr id="23" name="Straight Connector 22"/>
          <p:cNvCxnSpPr/>
          <p:nvPr/>
        </p:nvCxnSpPr>
        <p:spPr>
          <a:xfrm>
            <a:off x="913593" y="3324292"/>
            <a:ext cx="0" cy="63595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08593" y="4876800"/>
            <a:ext cx="5001" cy="53124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93" y="4287167"/>
            <a:ext cx="433009" cy="26646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70" y="2675096"/>
            <a:ext cx="411881" cy="4118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2821" y="5688730"/>
            <a:ext cx="354731" cy="343568"/>
          </a:xfrm>
          <a:prstGeom prst="rect">
            <a:avLst/>
          </a:prstGeom>
        </p:spPr>
      </p:pic>
    </p:spTree>
    <p:extLst>
      <p:ext uri="{BB962C8B-B14F-4D97-AF65-F5344CB8AC3E}">
        <p14:creationId xmlns:p14="http://schemas.microsoft.com/office/powerpoint/2010/main" val="2970054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73421"/>
            <a:ext cx="8229600" cy="1143000"/>
          </a:xfrm>
        </p:spPr>
        <p:txBody>
          <a:bodyPr/>
          <a:lstStyle/>
          <a:p>
            <a:r>
              <a:rPr lang="en-US" dirty="0"/>
              <a:t>Desoto</a:t>
            </a:r>
          </a:p>
        </p:txBody>
      </p:sp>
      <p:sp>
        <p:nvSpPr>
          <p:cNvPr id="3" name="Slide Number Placeholder 2"/>
          <p:cNvSpPr>
            <a:spLocks noGrp="1"/>
          </p:cNvSpPr>
          <p:nvPr>
            <p:ph type="sldNum" sz="quarter" idx="12"/>
          </p:nvPr>
        </p:nvSpPr>
        <p:spPr/>
        <p:txBody>
          <a:bodyPr/>
          <a:lstStyle/>
          <a:p>
            <a:fld id="{050694EB-136D-4A02-9760-19E5DB6E4EB2}" type="slidenum">
              <a:rPr lang="en-US" smtClean="0"/>
              <a:t>16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131"/>
            <a:ext cx="9239250" cy="621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35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Desoto</a:t>
            </a:r>
          </a:p>
        </p:txBody>
      </p:sp>
      <p:sp>
        <p:nvSpPr>
          <p:cNvPr id="6" name="Rectangle 5"/>
          <p:cNvSpPr/>
          <p:nvPr/>
        </p:nvSpPr>
        <p:spPr>
          <a:xfrm>
            <a:off x="3657600" y="2216169"/>
            <a:ext cx="2171700" cy="3836756"/>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MS Dual SNP</a:t>
            </a:r>
          </a:p>
          <a:p>
            <a:pPr lvl="0" algn="ctr"/>
            <a:r>
              <a:rPr lang="en-US" sz="1400" b="1" dirty="0">
                <a:solidFill>
                  <a:srgbClr val="414042"/>
                </a:solidFill>
              </a:rPr>
              <a:t>H1036-222</a:t>
            </a:r>
            <a:endParaRPr lang="en-US" sz="1400" dirty="0">
              <a:solidFill>
                <a:srgbClr val="414042"/>
              </a:solidFill>
            </a:endParaRPr>
          </a:p>
          <a:p>
            <a:r>
              <a:rPr lang="en-US" sz="1100" b="1" dirty="0">
                <a:solidFill>
                  <a:schemeClr val="accent4"/>
                </a:solidFill>
              </a:rPr>
              <a:t>$0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/SPEC</a:t>
            </a:r>
            <a:r>
              <a:rPr lang="en-US" sz="1100" dirty="0">
                <a:solidFill>
                  <a:schemeClr val="accent4"/>
                </a:solidFill>
              </a:rPr>
              <a:t>:  $0/$0</a:t>
            </a:r>
          </a:p>
          <a:p>
            <a:r>
              <a:rPr lang="en-US" sz="1100" b="1" dirty="0">
                <a:solidFill>
                  <a:schemeClr val="accent4"/>
                </a:solidFill>
              </a:rPr>
              <a:t>Inpatient</a:t>
            </a:r>
            <a:r>
              <a:rPr lang="en-US" sz="1100" dirty="0">
                <a:solidFill>
                  <a:schemeClr val="accent4"/>
                </a:solidFill>
              </a:rPr>
              <a:t>: $0</a:t>
            </a:r>
          </a:p>
          <a:p>
            <a:r>
              <a:rPr lang="en-US" sz="1100" b="1" dirty="0">
                <a:solidFill>
                  <a:schemeClr val="accent4"/>
                </a:solidFill>
              </a:rPr>
              <a:t>Outpatient:  </a:t>
            </a:r>
            <a:r>
              <a:rPr lang="en-US" sz="1100" dirty="0">
                <a:solidFill>
                  <a:schemeClr val="accent4"/>
                </a:solidFill>
              </a:rPr>
              <a:t>$0</a:t>
            </a:r>
          </a:p>
          <a:p>
            <a:r>
              <a:rPr lang="en-US" sz="1100" b="1" dirty="0">
                <a:solidFill>
                  <a:schemeClr val="accent4"/>
                </a:solidFill>
              </a:rPr>
              <a:t>OTC:</a:t>
            </a:r>
            <a:r>
              <a:rPr lang="en-US" sz="1100" dirty="0">
                <a:solidFill>
                  <a:schemeClr val="accent4"/>
                </a:solidFill>
              </a:rPr>
              <a:t> $50 Month </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Transportation, Lifeline</a:t>
            </a: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 Attala, Copiah, Hinds, Madison, Rankin, Desoto, Harrison, Hancock, Pearl River, Jackson</a:t>
            </a:r>
          </a:p>
          <a:p>
            <a:endParaRPr lang="en-US" sz="1100" dirty="0">
              <a:solidFill>
                <a:schemeClr val="accent4"/>
              </a:solidFill>
            </a:endParaRPr>
          </a:p>
          <a:p>
            <a:endParaRPr lang="en-US" sz="1100" dirty="0">
              <a:solidFill>
                <a:schemeClr val="accent4"/>
              </a:solidFill>
            </a:endParaRPr>
          </a:p>
        </p:txBody>
      </p:sp>
      <p:sp>
        <p:nvSpPr>
          <p:cNvPr id="8" name="Rectangle 7"/>
          <p:cNvSpPr/>
          <p:nvPr/>
        </p:nvSpPr>
        <p:spPr>
          <a:xfrm>
            <a:off x="6705600" y="2275937"/>
            <a:ext cx="2171700" cy="3826432"/>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chemeClr val="tx1"/>
              </a:solidFill>
            </a:endParaRPr>
          </a:p>
          <a:p>
            <a:pPr lvl="0" algn="ctr"/>
            <a:r>
              <a:rPr lang="en-US" sz="1400" b="1" dirty="0">
                <a:solidFill>
                  <a:schemeClr val="tx1"/>
                </a:solidFill>
              </a:rPr>
              <a:t>Memphis LPPO</a:t>
            </a:r>
          </a:p>
          <a:p>
            <a:pPr lvl="0" algn="ctr"/>
            <a:r>
              <a:rPr lang="en-US" sz="1400" b="1" dirty="0">
                <a:solidFill>
                  <a:schemeClr val="tx1"/>
                </a:solidFill>
              </a:rPr>
              <a:t>H5216-093</a:t>
            </a:r>
          </a:p>
          <a:p>
            <a:pPr lvl="0"/>
            <a:r>
              <a:rPr lang="en-US" sz="1100" b="1" dirty="0">
                <a:solidFill>
                  <a:schemeClr val="tx1"/>
                </a:solidFill>
              </a:rPr>
              <a:t>$61 Premium</a:t>
            </a:r>
            <a:endParaRPr lang="en-US" sz="1100" dirty="0">
              <a:solidFill>
                <a:schemeClr val="tx1"/>
              </a:solidFill>
            </a:endParaRPr>
          </a:p>
          <a:p>
            <a:pPr lvl="0"/>
            <a:r>
              <a:rPr lang="en-US" sz="1100" b="1" dirty="0">
                <a:solidFill>
                  <a:schemeClr val="tx1"/>
                </a:solidFill>
              </a:rPr>
              <a:t>MOOP</a:t>
            </a:r>
            <a:r>
              <a:rPr lang="en-US" sz="1100" dirty="0">
                <a:solidFill>
                  <a:schemeClr val="tx1"/>
                </a:solidFill>
              </a:rPr>
              <a:t>: $6700/$10,000 (OON</a:t>
            </a:r>
          </a:p>
          <a:p>
            <a:r>
              <a:rPr lang="en-US" sz="1100" b="1" dirty="0">
                <a:solidFill>
                  <a:schemeClr val="tx1"/>
                </a:solidFill>
              </a:rPr>
              <a:t>PCP /SPEC</a:t>
            </a:r>
            <a:r>
              <a:rPr lang="en-US" sz="1100" dirty="0">
                <a:solidFill>
                  <a:schemeClr val="tx1"/>
                </a:solidFill>
              </a:rPr>
              <a:t>:  $15/$45</a:t>
            </a:r>
          </a:p>
          <a:p>
            <a:pPr lvl="0"/>
            <a:r>
              <a:rPr lang="en-US" sz="1100" b="1" dirty="0">
                <a:solidFill>
                  <a:schemeClr val="tx1"/>
                </a:solidFill>
              </a:rPr>
              <a:t>Inpatient</a:t>
            </a:r>
            <a:r>
              <a:rPr lang="en-US" sz="1100" dirty="0">
                <a:solidFill>
                  <a:schemeClr val="tx1"/>
                </a:solidFill>
              </a:rPr>
              <a:t>: $285 Days 1-6</a:t>
            </a:r>
          </a:p>
          <a:p>
            <a:r>
              <a:rPr lang="en-US" sz="1100" b="1" dirty="0">
                <a:solidFill>
                  <a:schemeClr val="accent4"/>
                </a:solidFill>
              </a:rPr>
              <a:t>Outpatient:  </a:t>
            </a:r>
            <a:r>
              <a:rPr lang="en-US" sz="1100" dirty="0">
                <a:solidFill>
                  <a:schemeClr val="accent4"/>
                </a:solidFill>
              </a:rPr>
              <a:t>$275</a:t>
            </a:r>
          </a:p>
          <a:p>
            <a:r>
              <a:rPr lang="en-US" sz="1100" b="1" dirty="0">
                <a:solidFill>
                  <a:schemeClr val="accent4"/>
                </a:solidFill>
              </a:rPr>
              <a:t>OTC:</a:t>
            </a:r>
            <a:r>
              <a:rPr lang="en-US" sz="1100" dirty="0">
                <a:solidFill>
                  <a:schemeClr val="accent4"/>
                </a:solidFill>
              </a:rPr>
              <a:t> $25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pPr lvl="0"/>
            <a:endParaRPr lang="en-US" sz="1100" b="1" dirty="0">
              <a:solidFill>
                <a:schemeClr val="tx1"/>
              </a:solidFill>
            </a:endParaRPr>
          </a:p>
          <a:p>
            <a:pPr lvl="0"/>
            <a:endParaRPr lang="en-US" sz="1100" b="1" dirty="0">
              <a:solidFill>
                <a:schemeClr val="tx1"/>
              </a:solidFill>
            </a:endParaRPr>
          </a:p>
          <a:p>
            <a:pPr lvl="0"/>
            <a:r>
              <a:rPr lang="en-US" sz="1100" b="1" dirty="0">
                <a:solidFill>
                  <a:schemeClr val="tx1"/>
                </a:solidFill>
              </a:rPr>
              <a:t>Rx Included or No Rx</a:t>
            </a:r>
            <a:r>
              <a:rPr lang="en-US" sz="1100" dirty="0">
                <a:solidFill>
                  <a:schemeClr val="tx1"/>
                </a:solidFill>
              </a:rPr>
              <a:t>: YES</a:t>
            </a:r>
          </a:p>
          <a:p>
            <a:pPr lvl="0"/>
            <a:r>
              <a:rPr lang="en-US" sz="1100" dirty="0">
                <a:solidFill>
                  <a:schemeClr val="tx1"/>
                </a:solidFill>
              </a:rPr>
              <a:t>$400 Deductible Tiers 4/5</a:t>
            </a:r>
          </a:p>
          <a:p>
            <a:pPr lvl="0"/>
            <a:r>
              <a:rPr lang="en-US" sz="1100" b="1" dirty="0">
                <a:solidFill>
                  <a:schemeClr val="tx1"/>
                </a:solidFill>
              </a:rPr>
              <a:t>Serving Counties </a:t>
            </a:r>
            <a:r>
              <a:rPr lang="en-US" sz="1100" dirty="0">
                <a:solidFill>
                  <a:schemeClr val="tx1"/>
                </a:solidFill>
              </a:rPr>
              <a:t>: Benton, Desoto, Tate, Tunica</a:t>
            </a:r>
          </a:p>
        </p:txBody>
      </p:sp>
      <p:sp>
        <p:nvSpPr>
          <p:cNvPr id="15" name="Rectangle 14"/>
          <p:cNvSpPr/>
          <p:nvPr/>
        </p:nvSpPr>
        <p:spPr>
          <a:xfrm>
            <a:off x="334108" y="1995133"/>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32" name="Rectangle 31"/>
          <p:cNvSpPr/>
          <p:nvPr/>
        </p:nvSpPr>
        <p:spPr>
          <a:xfrm>
            <a:off x="-981492" y="2063769"/>
            <a:ext cx="855452"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33" name="Rectangle 32"/>
          <p:cNvSpPr/>
          <p:nvPr/>
        </p:nvSpPr>
        <p:spPr>
          <a:xfrm>
            <a:off x="-592032" y="2800350"/>
            <a:ext cx="46599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PDP</a:t>
            </a:r>
          </a:p>
        </p:txBody>
      </p:sp>
      <p:sp>
        <p:nvSpPr>
          <p:cNvPr id="34" name="Rectangle 33"/>
          <p:cNvSpPr/>
          <p:nvPr/>
        </p:nvSpPr>
        <p:spPr>
          <a:xfrm>
            <a:off x="-592032" y="1333500"/>
            <a:ext cx="46599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35" name="Rectangle 34"/>
          <p:cNvSpPr/>
          <p:nvPr/>
        </p:nvSpPr>
        <p:spPr>
          <a:xfrm>
            <a:off x="-751018" y="1704976"/>
            <a:ext cx="624978"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SNP</a:t>
            </a:r>
          </a:p>
        </p:txBody>
      </p:sp>
      <p:sp>
        <p:nvSpPr>
          <p:cNvPr id="36" name="Rectangle 35"/>
          <p:cNvSpPr/>
          <p:nvPr/>
        </p:nvSpPr>
        <p:spPr>
          <a:xfrm>
            <a:off x="-1375996" y="2438400"/>
            <a:ext cx="1249956"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
        <p:nvSpPr>
          <p:cNvPr id="37" name="Rectangle 36"/>
          <p:cNvSpPr/>
          <p:nvPr/>
        </p:nvSpPr>
        <p:spPr>
          <a:xfrm>
            <a:off x="-981492" y="3171825"/>
            <a:ext cx="855452" cy="304800"/>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PFFS</a:t>
            </a:r>
          </a:p>
        </p:txBody>
      </p:sp>
      <p:sp>
        <p:nvSpPr>
          <p:cNvPr id="27" name="Rectangle 26"/>
          <p:cNvSpPr/>
          <p:nvPr/>
        </p:nvSpPr>
        <p:spPr>
          <a:xfrm>
            <a:off x="-1752600" y="3562350"/>
            <a:ext cx="1626560" cy="304800"/>
          </a:xfrm>
          <a:prstGeom prst="rect">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Medicare Supplement</a:t>
            </a:r>
          </a:p>
        </p:txBody>
      </p:sp>
      <p:sp>
        <p:nvSpPr>
          <p:cNvPr id="21" name="Rectangle 20"/>
          <p:cNvSpPr/>
          <p:nvPr/>
        </p:nvSpPr>
        <p:spPr>
          <a:xfrm>
            <a:off x="6800850" y="1971137"/>
            <a:ext cx="1981200"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20" name="Rectangle 19"/>
          <p:cNvSpPr/>
          <p:nvPr/>
        </p:nvSpPr>
        <p:spPr>
          <a:xfrm>
            <a:off x="238858" y="2286000"/>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Desoto HMO</a:t>
            </a:r>
          </a:p>
          <a:p>
            <a:pPr lvl="0" algn="ctr"/>
            <a:r>
              <a:rPr lang="en-US" sz="1400" b="1" dirty="0">
                <a:solidFill>
                  <a:srgbClr val="414042"/>
                </a:solidFill>
              </a:rPr>
              <a:t>H1036-223</a:t>
            </a:r>
          </a:p>
          <a:p>
            <a:r>
              <a:rPr lang="en-US" sz="1100" b="1" dirty="0">
                <a:solidFill>
                  <a:schemeClr val="accent4"/>
                </a:solidFill>
              </a:rPr>
              <a:t>$35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/SPEC</a:t>
            </a:r>
            <a:r>
              <a:rPr lang="en-US" sz="1100" dirty="0">
                <a:solidFill>
                  <a:schemeClr val="accent4"/>
                </a:solidFill>
              </a:rPr>
              <a:t>: $0/$40</a:t>
            </a:r>
          </a:p>
          <a:p>
            <a:r>
              <a:rPr lang="en-US" sz="1100" b="1" dirty="0">
                <a:solidFill>
                  <a:schemeClr val="accent4"/>
                </a:solidFill>
              </a:rPr>
              <a:t>Inpatient</a:t>
            </a:r>
            <a:r>
              <a:rPr lang="en-US" sz="1100" dirty="0">
                <a:solidFill>
                  <a:schemeClr val="accent4"/>
                </a:solidFill>
              </a:rPr>
              <a:t>: $250 Days 1-6</a:t>
            </a:r>
          </a:p>
          <a:p>
            <a:r>
              <a:rPr lang="en-US" sz="1100" b="1" dirty="0">
                <a:solidFill>
                  <a:schemeClr val="accent4"/>
                </a:solidFill>
              </a:rPr>
              <a:t>Outpatient:  </a:t>
            </a:r>
            <a:r>
              <a:rPr lang="en-US" sz="1100" dirty="0">
                <a:solidFill>
                  <a:schemeClr val="accent4"/>
                </a:solidFill>
              </a:rPr>
              <a:t>$250</a:t>
            </a:r>
          </a:p>
          <a:p>
            <a:r>
              <a:rPr lang="en-US" sz="1100" b="1" dirty="0">
                <a:solidFill>
                  <a:schemeClr val="accent4"/>
                </a:solidFill>
              </a:rPr>
              <a:t>OTC:</a:t>
            </a:r>
            <a:r>
              <a:rPr lang="en-US" sz="1100" dirty="0">
                <a:solidFill>
                  <a:schemeClr val="accent4"/>
                </a:solidFill>
              </a:rPr>
              <a:t> $45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 </a:t>
            </a:r>
            <a:endParaRPr lang="en-US" sz="1100" dirty="0">
              <a:solidFill>
                <a:srgbClr val="FF0000"/>
              </a:solidFill>
            </a:endParaRPr>
          </a:p>
          <a:p>
            <a:r>
              <a:rPr lang="en-US" sz="1100" b="1" dirty="0" err="1">
                <a:solidFill>
                  <a:schemeClr val="tx1"/>
                </a:solidFill>
              </a:rPr>
              <a:t>Misc</a:t>
            </a:r>
            <a:r>
              <a:rPr lang="en-US" sz="1100" b="1" dirty="0">
                <a:solidFill>
                  <a:schemeClr val="accent4"/>
                </a:solidFill>
              </a:rPr>
              <a:t>:  </a:t>
            </a:r>
            <a:r>
              <a:rPr lang="en-US" sz="1100" dirty="0" err="1">
                <a:solidFill>
                  <a:schemeClr val="accent4"/>
                </a:solidFill>
              </a:rPr>
              <a:t>Welldine</a:t>
            </a:r>
            <a:endParaRPr lang="en-US" sz="1100" dirty="0">
              <a:solidFill>
                <a:schemeClr val="accent4"/>
              </a:solidFill>
            </a:endParaRPr>
          </a:p>
          <a:p>
            <a:endParaRPr lang="en-US" sz="1100" b="1" dirty="0">
              <a:solidFill>
                <a:schemeClr val="accent4"/>
              </a:solidFill>
            </a:endParaRP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r>
              <a:rPr lang="en-US" sz="1100" dirty="0">
                <a:solidFill>
                  <a:schemeClr val="accent4"/>
                </a:solidFill>
              </a:rPr>
              <a:t>$320 Deductible Tiers 4/5</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 Desoto </a:t>
            </a:r>
          </a:p>
        </p:txBody>
      </p:sp>
      <p:sp>
        <p:nvSpPr>
          <p:cNvPr id="22" name="Rectangle 21"/>
          <p:cNvSpPr/>
          <p:nvPr/>
        </p:nvSpPr>
        <p:spPr>
          <a:xfrm>
            <a:off x="3752850" y="1971137"/>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Tree>
    <p:extLst>
      <p:ext uri="{BB962C8B-B14F-4D97-AF65-F5344CB8AC3E}">
        <p14:creationId xmlns:p14="http://schemas.microsoft.com/office/powerpoint/2010/main" val="7266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Desoto</a:t>
            </a:r>
          </a:p>
        </p:txBody>
      </p:sp>
      <p:sp>
        <p:nvSpPr>
          <p:cNvPr id="10" name="TextBox 9"/>
          <p:cNvSpPr txBox="1"/>
          <p:nvPr/>
        </p:nvSpPr>
        <p:spPr>
          <a:xfrm>
            <a:off x="1371602" y="2327404"/>
            <a:ext cx="7620000" cy="1569660"/>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t>$0 premium DE-SNP / $35 Premium HMO / $61 Premium LPPO</a:t>
            </a:r>
          </a:p>
          <a:p>
            <a:pPr marL="171450" lvl="0" indent="-171450">
              <a:buFont typeface="Arial" panose="020B0604020202020204" pitchFamily="34" charset="0"/>
              <a:buChar char="•"/>
            </a:pPr>
            <a:r>
              <a:rPr lang="en-US" sz="1200" dirty="0">
                <a:solidFill>
                  <a:srgbClr val="414042"/>
                </a:solidFill>
              </a:rPr>
              <a:t>HMO Plans includes Dental, Hearing, &amp;  Vision benefits</a:t>
            </a:r>
          </a:p>
          <a:p>
            <a:pPr marL="171450" lvl="0" indent="-171450">
              <a:buFont typeface="Arial" panose="020B0604020202020204" pitchFamily="34" charset="0"/>
              <a:buChar char="•"/>
            </a:pPr>
            <a:r>
              <a:rPr lang="en-US" sz="1200" dirty="0">
                <a:solidFill>
                  <a:srgbClr val="414042"/>
                </a:solidFill>
              </a:rPr>
              <a:t>4 star plans</a:t>
            </a:r>
          </a:p>
          <a:p>
            <a:pPr marL="171450" lvl="0" indent="-171450">
              <a:buFont typeface="Arial" panose="020B0604020202020204" pitchFamily="34" charset="0"/>
              <a:buChar char="•"/>
            </a:pPr>
            <a:r>
              <a:rPr lang="en-US" sz="1200" dirty="0">
                <a:solidFill>
                  <a:srgbClr val="414042"/>
                </a:solidFill>
              </a:rPr>
              <a:t>No Referral needed to see a specialist</a:t>
            </a:r>
          </a:p>
          <a:p>
            <a:pPr marL="171450" lvl="0" indent="-171450">
              <a:buFont typeface="Arial" panose="020B0604020202020204" pitchFamily="34" charset="0"/>
              <a:buChar char="•"/>
            </a:pPr>
            <a:r>
              <a:rPr lang="en-US" sz="1200" dirty="0">
                <a:solidFill>
                  <a:srgbClr val="414042"/>
                </a:solidFill>
              </a:rPr>
              <a:t>Over the Counter (OTC) Benefits on all plans</a:t>
            </a:r>
          </a:p>
          <a:p>
            <a:pPr marL="171450" lvl="0" indent="-171450">
              <a:buFont typeface="Arial" panose="020B0604020202020204" pitchFamily="34" charset="0"/>
              <a:buChar char="•"/>
            </a:pPr>
            <a:r>
              <a:rPr lang="en-US" sz="1200" dirty="0">
                <a:solidFill>
                  <a:srgbClr val="414042"/>
                </a:solidFill>
              </a:rPr>
              <a:t>Transportation benefits on Dual SNP plan</a:t>
            </a:r>
          </a:p>
          <a:p>
            <a:pPr marL="171450" lvl="0" indent="-171450">
              <a:buFont typeface="Arial" panose="020B0604020202020204" pitchFamily="34" charset="0"/>
              <a:buChar char="•"/>
            </a:pPr>
            <a:r>
              <a:rPr lang="en-US" sz="1200" dirty="0">
                <a:solidFill>
                  <a:srgbClr val="414042"/>
                </a:solidFill>
              </a:rPr>
              <a:t>Silver Sneakers – free fitness and gym membership</a:t>
            </a:r>
          </a:p>
          <a:p>
            <a:pPr marL="171450" lvl="0" indent="-171450">
              <a:buFont typeface="Arial" panose="020B0604020202020204" pitchFamily="34" charset="0"/>
              <a:buChar char="•"/>
            </a:pPr>
            <a:r>
              <a:rPr lang="en-US" sz="1200" dirty="0">
                <a:solidFill>
                  <a:srgbClr val="414042"/>
                </a:solidFill>
              </a:rPr>
              <a:t>$0 Tier 1 &amp; 2 Rx Benefits if member uses Humana Mail order for 90 day supply</a:t>
            </a:r>
          </a:p>
        </p:txBody>
      </p:sp>
      <p:sp>
        <p:nvSpPr>
          <p:cNvPr id="11" name="Rectangle 10"/>
          <p:cNvSpPr/>
          <p:nvPr/>
        </p:nvSpPr>
        <p:spPr>
          <a:xfrm rot="2700000">
            <a:off x="595384" y="2568136"/>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3" name="Rectangle 12"/>
          <p:cNvSpPr/>
          <p:nvPr/>
        </p:nvSpPr>
        <p:spPr>
          <a:xfrm rot="2700000">
            <a:off x="595383" y="40899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5" name="Rectangle 14"/>
          <p:cNvSpPr/>
          <p:nvPr/>
        </p:nvSpPr>
        <p:spPr>
          <a:xfrm>
            <a:off x="1371602" y="2019673"/>
            <a:ext cx="1547058" cy="307777"/>
          </a:xfrm>
          <a:prstGeom prst="rect">
            <a:avLst/>
          </a:prstGeom>
        </p:spPr>
        <p:txBody>
          <a:bodyPr wrap="square">
            <a:spAutoFit/>
          </a:bodyPr>
          <a:lstStyle/>
          <a:p>
            <a:pPr lvl="0"/>
            <a:r>
              <a:rPr lang="en-US" sz="1400" b="1" dirty="0">
                <a:solidFill>
                  <a:srgbClr val="414042"/>
                </a:solidFill>
              </a:rPr>
              <a:t>Benefit Highlights</a:t>
            </a:r>
            <a:endParaRPr lang="en-US" sz="1400" dirty="0">
              <a:solidFill>
                <a:srgbClr val="414042"/>
              </a:solidFill>
            </a:endParaRPr>
          </a:p>
        </p:txBody>
      </p:sp>
      <p:sp>
        <p:nvSpPr>
          <p:cNvPr id="16" name="TextBox 15"/>
          <p:cNvSpPr txBox="1"/>
          <p:nvPr/>
        </p:nvSpPr>
        <p:spPr>
          <a:xfrm>
            <a:off x="1390652" y="4230469"/>
            <a:ext cx="7620000" cy="461665"/>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HMO Network includes Baptist, Methodist and St. Francis facilities</a:t>
            </a:r>
          </a:p>
          <a:p>
            <a:pPr marL="171450" lvl="0" indent="-171450">
              <a:buFont typeface="Arial" panose="020B0604020202020204" pitchFamily="34" charset="0"/>
              <a:buChar char="•"/>
            </a:pPr>
            <a:r>
              <a:rPr lang="en-US" sz="1200" dirty="0">
                <a:solidFill>
                  <a:srgbClr val="414042"/>
                </a:solidFill>
              </a:rPr>
              <a:t>Strong Relationships with Providers </a:t>
            </a:r>
          </a:p>
        </p:txBody>
      </p:sp>
      <p:sp>
        <p:nvSpPr>
          <p:cNvPr id="17" name="Rectangle 16"/>
          <p:cNvSpPr/>
          <p:nvPr/>
        </p:nvSpPr>
        <p:spPr>
          <a:xfrm>
            <a:off x="1390652" y="3922738"/>
            <a:ext cx="1616596" cy="307777"/>
          </a:xfrm>
          <a:prstGeom prst="rect">
            <a:avLst/>
          </a:prstGeom>
        </p:spPr>
        <p:txBody>
          <a:bodyPr wrap="none">
            <a:spAutoFit/>
          </a:bodyPr>
          <a:lstStyle/>
          <a:p>
            <a:pPr lvl="0"/>
            <a:r>
              <a:rPr lang="en-US" sz="1400" b="1" dirty="0"/>
              <a:t>Network Highlights</a:t>
            </a:r>
            <a:endParaRPr lang="en-US" sz="1400" dirty="0">
              <a:solidFill>
                <a:srgbClr val="414042"/>
              </a:solidFill>
            </a:endParaRPr>
          </a:p>
        </p:txBody>
      </p:sp>
      <p:sp>
        <p:nvSpPr>
          <p:cNvPr id="18" name="Rectangle 17"/>
          <p:cNvSpPr/>
          <p:nvPr/>
        </p:nvSpPr>
        <p:spPr>
          <a:xfrm rot="2700000">
            <a:off x="595383" y="55377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9" name="TextBox 18"/>
          <p:cNvSpPr txBox="1"/>
          <p:nvPr/>
        </p:nvSpPr>
        <p:spPr>
          <a:xfrm>
            <a:off x="1390652" y="5509736"/>
            <a:ext cx="7620000" cy="830997"/>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57,0000 Members Strong and Growing - #1 MAPD Carrier in State of MS</a:t>
            </a:r>
          </a:p>
          <a:p>
            <a:pPr marL="171450" lvl="0" indent="-171450">
              <a:buFont typeface="Arial" panose="020B0604020202020204" pitchFamily="34" charset="0"/>
              <a:buChar char="•"/>
            </a:pPr>
            <a:r>
              <a:rPr lang="en-US" sz="1200" dirty="0">
                <a:solidFill>
                  <a:srgbClr val="414042"/>
                </a:solidFill>
              </a:rPr>
              <a:t>Strong Brand Recognition In Market </a:t>
            </a:r>
          </a:p>
          <a:p>
            <a:pPr marL="171450" lvl="0" indent="-171450">
              <a:buFont typeface="Arial" panose="020B0604020202020204" pitchFamily="34" charset="0"/>
              <a:buChar char="•"/>
            </a:pPr>
            <a:r>
              <a:rPr lang="en-US" sz="1200" dirty="0">
                <a:solidFill>
                  <a:srgbClr val="414042"/>
                </a:solidFill>
              </a:rPr>
              <a:t>Local Market Support Team</a:t>
            </a:r>
          </a:p>
          <a:p>
            <a:pPr marL="171450" lvl="0" indent="-171450">
              <a:buFont typeface="Arial" panose="020B0604020202020204" pitchFamily="34" charset="0"/>
              <a:buChar char="•"/>
            </a:pPr>
            <a:r>
              <a:rPr lang="en-US" sz="1200" dirty="0">
                <a:solidFill>
                  <a:srgbClr val="414042"/>
                </a:solidFill>
              </a:rPr>
              <a:t>Year Round Selling opportunities: Dual SNP Plan </a:t>
            </a:r>
          </a:p>
        </p:txBody>
      </p:sp>
      <p:sp>
        <p:nvSpPr>
          <p:cNvPr id="20" name="Rectangle 19"/>
          <p:cNvSpPr/>
          <p:nvPr/>
        </p:nvSpPr>
        <p:spPr>
          <a:xfrm>
            <a:off x="1390652" y="5202005"/>
            <a:ext cx="1998047" cy="307777"/>
          </a:xfrm>
          <a:prstGeom prst="rect">
            <a:avLst/>
          </a:prstGeom>
        </p:spPr>
        <p:txBody>
          <a:bodyPr wrap="none">
            <a:spAutoFit/>
          </a:bodyPr>
          <a:lstStyle/>
          <a:p>
            <a:pPr lvl="0"/>
            <a:r>
              <a:rPr lang="en-US" sz="1400" b="1" dirty="0"/>
              <a:t>Competitive Advantages</a:t>
            </a:r>
            <a:endParaRPr lang="en-US" sz="1400" dirty="0">
              <a:solidFill>
                <a:srgbClr val="414042"/>
              </a:solidFill>
            </a:endParaRPr>
          </a:p>
        </p:txBody>
      </p:sp>
      <p:cxnSp>
        <p:nvCxnSpPr>
          <p:cNvPr id="23" name="Straight Connector 22"/>
          <p:cNvCxnSpPr/>
          <p:nvPr/>
        </p:nvCxnSpPr>
        <p:spPr>
          <a:xfrm>
            <a:off x="913593" y="3324292"/>
            <a:ext cx="0" cy="63595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08593" y="4876800"/>
            <a:ext cx="5001" cy="53124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93" y="4287167"/>
            <a:ext cx="433009" cy="26646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70" y="2675096"/>
            <a:ext cx="411881" cy="4118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2821" y="5688730"/>
            <a:ext cx="354731" cy="343568"/>
          </a:xfrm>
          <a:prstGeom prst="rect">
            <a:avLst/>
          </a:prstGeom>
        </p:spPr>
      </p:pic>
      <p:sp>
        <p:nvSpPr>
          <p:cNvPr id="21" name="TextBox 20"/>
          <p:cNvSpPr txBox="1"/>
          <p:nvPr/>
        </p:nvSpPr>
        <p:spPr>
          <a:xfrm>
            <a:off x="8068408" y="6404000"/>
            <a:ext cx="914400" cy="261610"/>
          </a:xfrm>
          <a:prstGeom prst="rect">
            <a:avLst/>
          </a:prstGeom>
          <a:noFill/>
        </p:spPr>
        <p:txBody>
          <a:bodyPr wrap="square" rtlCol="0">
            <a:spAutoFit/>
          </a:bodyPr>
          <a:lstStyle/>
          <a:p>
            <a:pPr algn="r"/>
            <a:r>
              <a:rPr lang="en-US" sz="1100" dirty="0">
                <a:solidFill>
                  <a:schemeClr val="accent4"/>
                </a:solidFill>
              </a:rPr>
              <a:t>Page 2 of 3</a:t>
            </a:r>
          </a:p>
        </p:txBody>
      </p:sp>
    </p:spTree>
    <p:extLst>
      <p:ext uri="{BB962C8B-B14F-4D97-AF65-F5344CB8AC3E}">
        <p14:creationId xmlns:p14="http://schemas.microsoft.com/office/powerpoint/2010/main" val="297005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3A82FAF-390E-4C0B-9DCF-21EEF9899C5F}" type="slidenum">
              <a:rPr lang="en-US" smtClean="0">
                <a:solidFill>
                  <a:srgbClr val="6D6D66"/>
                </a:solidFill>
              </a:rPr>
              <a:pPr eaLnBrk="1" fontAlgn="base" hangingPunct="1">
                <a:spcBef>
                  <a:spcPct val="0"/>
                </a:spcBef>
                <a:spcAft>
                  <a:spcPct val="0"/>
                </a:spcAft>
              </a:pPr>
              <a:t>2</a:t>
            </a:fld>
            <a:endParaRPr lang="en-US">
              <a:solidFill>
                <a:srgbClr val="6D6D66"/>
              </a:solidFill>
            </a:endParaRPr>
          </a:p>
        </p:txBody>
      </p:sp>
      <p:sp>
        <p:nvSpPr>
          <p:cNvPr id="2" name="Title 1"/>
          <p:cNvSpPr>
            <a:spLocks noGrp="1"/>
          </p:cNvSpPr>
          <p:nvPr>
            <p:ph type="title"/>
          </p:nvPr>
        </p:nvSpPr>
        <p:spPr/>
        <p:txBody>
          <a:bodyPr/>
          <a:lstStyle/>
          <a:p>
            <a:endParaRPr lang="en-US"/>
          </a:p>
        </p:txBody>
      </p:sp>
      <p:sp>
        <p:nvSpPr>
          <p:cNvPr id="4" name="Rectangle 3"/>
          <p:cNvSpPr/>
          <p:nvPr/>
        </p:nvSpPr>
        <p:spPr>
          <a:xfrm>
            <a:off x="268941" y="188259"/>
            <a:ext cx="8552330" cy="138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024" y="1577788"/>
            <a:ext cx="2729474" cy="364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5506" y="394443"/>
            <a:ext cx="8848165" cy="830997"/>
          </a:xfrm>
          <a:prstGeom prst="rect">
            <a:avLst/>
          </a:prstGeom>
          <a:noFill/>
        </p:spPr>
        <p:txBody>
          <a:bodyPr wrap="square" rtlCol="0">
            <a:spAutoFit/>
          </a:bodyPr>
          <a:lstStyle/>
          <a:p>
            <a:pPr algn="ctr"/>
            <a:r>
              <a:rPr lang="en-US" sz="4800" b="1" dirty="0">
                <a:solidFill>
                  <a:schemeClr val="bg2"/>
                </a:solidFill>
                <a:latin typeface="Bradley Hand ITC" panose="03070402050302030203" pitchFamily="66" charset="0"/>
              </a:rPr>
              <a:t>We Have a Place for YOU in 2018</a:t>
            </a:r>
          </a:p>
        </p:txBody>
      </p:sp>
      <p:pic>
        <p:nvPicPr>
          <p:cNvPr id="9222" name="Picture 6" descr="Image result for map of mississippi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659" y="1407459"/>
            <a:ext cx="2859741" cy="423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008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Mississippi Key Points – 2018</a:t>
            </a:r>
          </a:p>
        </p:txBody>
      </p:sp>
      <p:sp>
        <p:nvSpPr>
          <p:cNvPr id="4" name="Slide Number Placeholder 3"/>
          <p:cNvSpPr>
            <a:spLocks noGrp="1"/>
          </p:cNvSpPr>
          <p:nvPr>
            <p:ph type="sldNum" sz="quarter" idx="12"/>
          </p:nvPr>
        </p:nvSpPr>
        <p:spPr/>
        <p:txBody>
          <a:bodyPr/>
          <a:lstStyle/>
          <a:p>
            <a:fld id="{050694EB-136D-4A02-9760-19E5DB6E4EB2}" type="slidenum">
              <a:rPr lang="en-US" smtClean="0"/>
              <a:t>3</a:t>
            </a:fld>
            <a:endParaRPr lang="en-US"/>
          </a:p>
        </p:txBody>
      </p:sp>
      <p:sp>
        <p:nvSpPr>
          <p:cNvPr id="6" name="Content Placeholder 5"/>
          <p:cNvSpPr>
            <a:spLocks noGrp="1"/>
          </p:cNvSpPr>
          <p:nvPr>
            <p:ph idx="4294967295"/>
          </p:nvPr>
        </p:nvSpPr>
        <p:spPr>
          <a:xfrm>
            <a:off x="451262" y="1374569"/>
            <a:ext cx="8229600" cy="4525963"/>
          </a:xfrm>
        </p:spPr>
        <p:txBody>
          <a:bodyPr>
            <a:normAutofit/>
          </a:bodyPr>
          <a:lstStyle/>
          <a:p>
            <a:r>
              <a:rPr lang="en-US" dirty="0"/>
              <a:t>Humana Call Center -  RPPO to LPPO Strategy</a:t>
            </a:r>
          </a:p>
          <a:p>
            <a:r>
              <a:rPr lang="en-US" dirty="0"/>
              <a:t>Seminar Pilot Market</a:t>
            </a:r>
          </a:p>
          <a:p>
            <a:r>
              <a:rPr lang="en-US" dirty="0"/>
              <a:t>LIS Opportunity - - 60% on Medicare have LIS</a:t>
            </a:r>
          </a:p>
          <a:p>
            <a:r>
              <a:rPr lang="en-US" dirty="0"/>
              <a:t>No Referrals required on HMO in MS</a:t>
            </a:r>
          </a:p>
          <a:p>
            <a:r>
              <a:rPr lang="en-US" dirty="0"/>
              <a:t>Reciprocity across HMO products </a:t>
            </a:r>
          </a:p>
          <a:p>
            <a:endParaRPr lang="en-US" dirty="0"/>
          </a:p>
        </p:txBody>
      </p:sp>
    </p:spTree>
    <p:extLst>
      <p:ext uri="{BB962C8B-B14F-4D97-AF65-F5344CB8AC3E}">
        <p14:creationId xmlns:p14="http://schemas.microsoft.com/office/powerpoint/2010/main" val="77371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76200"/>
            <a:ext cx="8229600" cy="1143000"/>
          </a:xfrm>
        </p:spPr>
        <p:txBody>
          <a:bodyPr/>
          <a:lstStyle/>
          <a:p>
            <a:r>
              <a:rPr lang="en-US" dirty="0"/>
              <a:t>Statewide Dashboard</a:t>
            </a:r>
          </a:p>
        </p:txBody>
      </p:sp>
      <p:sp>
        <p:nvSpPr>
          <p:cNvPr id="4" name="Slide Number Placeholder 3"/>
          <p:cNvSpPr>
            <a:spLocks noGrp="1"/>
          </p:cNvSpPr>
          <p:nvPr>
            <p:ph type="sldNum" sz="quarter" idx="12"/>
          </p:nvPr>
        </p:nvSpPr>
        <p:spPr/>
        <p:txBody>
          <a:bodyPr/>
          <a:lstStyle/>
          <a:p>
            <a:fld id="{050694EB-136D-4A02-9760-19E5DB6E4EB2}" type="slidenum">
              <a:rPr lang="en-US" smtClean="0"/>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24396"/>
            <a:ext cx="9180532" cy="548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90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Statewide</a:t>
            </a:r>
          </a:p>
        </p:txBody>
      </p:sp>
      <p:sp>
        <p:nvSpPr>
          <p:cNvPr id="6" name="Rectangle 5"/>
          <p:cNvSpPr/>
          <p:nvPr/>
        </p:nvSpPr>
        <p:spPr>
          <a:xfrm>
            <a:off x="86458" y="2133600"/>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MA ONLY</a:t>
            </a:r>
          </a:p>
          <a:p>
            <a:pPr lvl="0" algn="ctr"/>
            <a:r>
              <a:rPr lang="en-US" sz="1400" b="1" dirty="0">
                <a:solidFill>
                  <a:srgbClr val="414042"/>
                </a:solidFill>
              </a:rPr>
              <a:t>R0110-001</a:t>
            </a:r>
            <a:endParaRPr lang="en-US" sz="1400" dirty="0">
              <a:solidFill>
                <a:srgbClr val="414042"/>
              </a:solidFill>
            </a:endParaRPr>
          </a:p>
          <a:p>
            <a:r>
              <a:rPr lang="en-US" sz="1100" b="1" dirty="0">
                <a:solidFill>
                  <a:schemeClr val="accent4"/>
                </a:solidFill>
              </a:rPr>
              <a:t>$0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$6700/$10,000 (OON)</a:t>
            </a:r>
          </a:p>
          <a:p>
            <a:r>
              <a:rPr lang="en-US" sz="1100" b="1" dirty="0">
                <a:solidFill>
                  <a:schemeClr val="accent4"/>
                </a:solidFill>
              </a:rPr>
              <a:t>PCP / SPEC</a:t>
            </a:r>
            <a:r>
              <a:rPr lang="en-US" sz="1100" dirty="0">
                <a:solidFill>
                  <a:schemeClr val="accent4"/>
                </a:solidFill>
              </a:rPr>
              <a:t>: $10/$35</a:t>
            </a:r>
          </a:p>
          <a:p>
            <a:r>
              <a:rPr lang="en-US" sz="1100" b="1" dirty="0">
                <a:solidFill>
                  <a:schemeClr val="accent4"/>
                </a:solidFill>
              </a:rPr>
              <a:t>Inpatient</a:t>
            </a:r>
            <a:r>
              <a:rPr lang="en-US" sz="1100" dirty="0">
                <a:solidFill>
                  <a:schemeClr val="accent4"/>
                </a:solidFill>
              </a:rPr>
              <a:t>: $195 Days 1-6</a:t>
            </a:r>
          </a:p>
          <a:p>
            <a:r>
              <a:rPr lang="en-US" sz="1100" b="1" dirty="0">
                <a:solidFill>
                  <a:schemeClr val="accent4"/>
                </a:solidFill>
              </a:rPr>
              <a:t>Outpatient:  </a:t>
            </a:r>
            <a:r>
              <a:rPr lang="en-US" sz="1100" dirty="0">
                <a:solidFill>
                  <a:schemeClr val="accent4"/>
                </a:solidFill>
              </a:rPr>
              <a:t>$195</a:t>
            </a:r>
          </a:p>
          <a:p>
            <a:r>
              <a:rPr lang="en-US" sz="1100" b="1" dirty="0">
                <a:solidFill>
                  <a:schemeClr val="accent4"/>
                </a:solidFill>
              </a:rPr>
              <a:t>OTC:</a:t>
            </a:r>
            <a:r>
              <a:rPr lang="en-US" sz="1100" dirty="0">
                <a:solidFill>
                  <a:schemeClr val="accent4"/>
                </a:solidFill>
              </a:rPr>
              <a:t> $30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Well Dine </a:t>
            </a: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NO</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Entire state of MS</a:t>
            </a:r>
          </a:p>
        </p:txBody>
      </p:sp>
      <p:sp>
        <p:nvSpPr>
          <p:cNvPr id="8" name="Rectangle 7"/>
          <p:cNvSpPr/>
          <p:nvPr/>
        </p:nvSpPr>
        <p:spPr>
          <a:xfrm>
            <a:off x="2349975" y="2114878"/>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RPPO</a:t>
            </a:r>
          </a:p>
          <a:p>
            <a:pPr lvl="0" algn="ctr"/>
            <a:r>
              <a:rPr lang="en-US" sz="1400" b="1" dirty="0">
                <a:solidFill>
                  <a:srgbClr val="414042"/>
                </a:solidFill>
              </a:rPr>
              <a:t>R0110-002</a:t>
            </a:r>
          </a:p>
          <a:p>
            <a:pPr lvl="0"/>
            <a:r>
              <a:rPr lang="en-US" sz="1100" b="1" dirty="0">
                <a:solidFill>
                  <a:srgbClr val="414042"/>
                </a:solidFill>
              </a:rPr>
              <a:t>$55 Premium</a:t>
            </a:r>
          </a:p>
          <a:p>
            <a:pPr lvl="0"/>
            <a:r>
              <a:rPr lang="en-US" sz="1100" b="1" dirty="0">
                <a:solidFill>
                  <a:srgbClr val="414042"/>
                </a:solidFill>
              </a:rPr>
              <a:t>MOOP</a:t>
            </a:r>
            <a:r>
              <a:rPr lang="en-US" sz="1100" dirty="0">
                <a:solidFill>
                  <a:srgbClr val="414042"/>
                </a:solidFill>
              </a:rPr>
              <a:t>: $6700/$10,000 (OON)</a:t>
            </a:r>
          </a:p>
          <a:p>
            <a:r>
              <a:rPr lang="en-US" sz="1100" b="1" dirty="0">
                <a:solidFill>
                  <a:schemeClr val="accent4"/>
                </a:solidFill>
              </a:rPr>
              <a:t>PCP /SPEC</a:t>
            </a:r>
            <a:r>
              <a:rPr lang="en-US" sz="1100" dirty="0">
                <a:solidFill>
                  <a:schemeClr val="accent4"/>
                </a:solidFill>
              </a:rPr>
              <a:t>: $15/$50</a:t>
            </a:r>
          </a:p>
          <a:p>
            <a:pPr lvl="0"/>
            <a:r>
              <a:rPr lang="en-US" sz="1100" b="1" dirty="0">
                <a:solidFill>
                  <a:srgbClr val="414042"/>
                </a:solidFill>
              </a:rPr>
              <a:t>Inpatient</a:t>
            </a:r>
            <a:r>
              <a:rPr lang="en-US" sz="1100" dirty="0">
                <a:solidFill>
                  <a:srgbClr val="414042"/>
                </a:solidFill>
              </a:rPr>
              <a:t>: $275 Days 1-7</a:t>
            </a:r>
          </a:p>
          <a:p>
            <a:r>
              <a:rPr lang="en-US" sz="1100" b="1" dirty="0">
                <a:solidFill>
                  <a:schemeClr val="accent4"/>
                </a:solidFill>
              </a:rPr>
              <a:t>Outpatient:  </a:t>
            </a:r>
            <a:r>
              <a:rPr lang="en-US" sz="1100" dirty="0">
                <a:solidFill>
                  <a:schemeClr val="accent4"/>
                </a:solidFill>
              </a:rPr>
              <a:t>$275</a:t>
            </a:r>
          </a:p>
          <a:p>
            <a:r>
              <a:rPr lang="en-US" sz="1100" b="1" dirty="0">
                <a:solidFill>
                  <a:schemeClr val="accent4"/>
                </a:solidFill>
              </a:rPr>
              <a:t>OTC:</a:t>
            </a:r>
            <a:r>
              <a:rPr lang="en-US" sz="1100" dirty="0">
                <a:solidFill>
                  <a:schemeClr val="accent4"/>
                </a:solidFill>
              </a:rPr>
              <a:t> $25 Quarter</a:t>
            </a:r>
          </a:p>
          <a:p>
            <a:r>
              <a:rPr lang="en-US" sz="1100" b="1" dirty="0">
                <a:solidFill>
                  <a:schemeClr val="tx1"/>
                </a:solidFill>
              </a:rPr>
              <a:t>Dental</a:t>
            </a:r>
            <a:r>
              <a:rPr lang="en-US" sz="1100" dirty="0">
                <a:solidFill>
                  <a:schemeClr val="tx1"/>
                </a:solidFill>
              </a:rPr>
              <a:t>:  NO</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a:t>
            </a:r>
            <a:r>
              <a:rPr lang="en-US" sz="1100" b="1" dirty="0">
                <a:solidFill>
                  <a:schemeClr val="tx2"/>
                </a:solidFill>
              </a:rPr>
              <a:t>: </a:t>
            </a:r>
            <a:r>
              <a:rPr lang="en-US" sz="1100" dirty="0">
                <a:solidFill>
                  <a:schemeClr val="tx2"/>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Well Dine </a:t>
            </a:r>
          </a:p>
          <a:p>
            <a:pPr lvl="0"/>
            <a:endParaRPr lang="en-US" sz="1100" b="1" dirty="0">
              <a:solidFill>
                <a:srgbClr val="414042"/>
              </a:solidFill>
            </a:endParaRPr>
          </a:p>
          <a:p>
            <a:pPr lvl="0"/>
            <a:r>
              <a:rPr lang="en-US" sz="1100" b="1" dirty="0">
                <a:solidFill>
                  <a:srgbClr val="414042"/>
                </a:solidFill>
              </a:rPr>
              <a:t>Rx Included or No Rx</a:t>
            </a:r>
            <a:r>
              <a:rPr lang="en-US" sz="1100" dirty="0">
                <a:solidFill>
                  <a:srgbClr val="414042"/>
                </a:solidFill>
              </a:rPr>
              <a:t>: YES</a:t>
            </a:r>
          </a:p>
          <a:p>
            <a:pPr lvl="0"/>
            <a:r>
              <a:rPr lang="en-US" sz="1100" dirty="0">
                <a:solidFill>
                  <a:srgbClr val="414042"/>
                </a:solidFill>
              </a:rPr>
              <a:t>$300 Deductible Tiers 3/4/5</a:t>
            </a:r>
          </a:p>
          <a:p>
            <a:pPr lvl="0"/>
            <a:endParaRPr lang="en-US" sz="1100" b="1" dirty="0">
              <a:solidFill>
                <a:srgbClr val="414042"/>
              </a:solidFill>
            </a:endParaRPr>
          </a:p>
          <a:p>
            <a:pPr lvl="0"/>
            <a:r>
              <a:rPr lang="en-US" sz="1100" b="1" dirty="0">
                <a:solidFill>
                  <a:srgbClr val="414042"/>
                </a:solidFill>
              </a:rPr>
              <a:t>Serving Counties: </a:t>
            </a:r>
            <a:r>
              <a:rPr lang="en-US" sz="1100" dirty="0">
                <a:solidFill>
                  <a:srgbClr val="414042"/>
                </a:solidFill>
              </a:rPr>
              <a:t>Entire State of MS</a:t>
            </a:r>
            <a:endParaRPr lang="en-US" sz="1100" dirty="0">
              <a:solidFill>
                <a:schemeClr val="accent4"/>
              </a:solidFill>
            </a:endParaRPr>
          </a:p>
          <a:p>
            <a:pPr lvl="0"/>
            <a:endParaRPr lang="en-US" sz="1100" dirty="0">
              <a:solidFill>
                <a:srgbClr val="414042"/>
              </a:solidFill>
            </a:endParaRPr>
          </a:p>
        </p:txBody>
      </p:sp>
      <p:sp>
        <p:nvSpPr>
          <p:cNvPr id="10" name="Rectangle 9"/>
          <p:cNvSpPr/>
          <p:nvPr/>
        </p:nvSpPr>
        <p:spPr>
          <a:xfrm>
            <a:off x="6926358" y="1976500"/>
            <a:ext cx="2171700" cy="4271899"/>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MS LPPO</a:t>
            </a:r>
          </a:p>
          <a:p>
            <a:pPr lvl="0" algn="ctr"/>
            <a:r>
              <a:rPr lang="en-US" sz="1400" b="1" dirty="0">
                <a:solidFill>
                  <a:srgbClr val="414042"/>
                </a:solidFill>
              </a:rPr>
              <a:t>H5216-136</a:t>
            </a:r>
            <a:endParaRPr lang="en-US" sz="1400" dirty="0">
              <a:solidFill>
                <a:srgbClr val="414042"/>
              </a:solidFill>
            </a:endParaRPr>
          </a:p>
          <a:p>
            <a:pPr lvl="0"/>
            <a:r>
              <a:rPr lang="en-US" sz="1100" b="1" dirty="0">
                <a:solidFill>
                  <a:srgbClr val="414042"/>
                </a:solidFill>
              </a:rPr>
              <a:t>$47 Premium</a:t>
            </a:r>
            <a:endParaRPr lang="en-US" sz="1100" dirty="0">
              <a:solidFill>
                <a:srgbClr val="414042"/>
              </a:solidFill>
            </a:endParaRPr>
          </a:p>
          <a:p>
            <a:pPr lvl="0"/>
            <a:r>
              <a:rPr lang="en-US" sz="1100" b="1" dirty="0">
                <a:solidFill>
                  <a:srgbClr val="414042"/>
                </a:solidFill>
              </a:rPr>
              <a:t>MOOP</a:t>
            </a:r>
            <a:r>
              <a:rPr lang="en-US" sz="1100" dirty="0">
                <a:solidFill>
                  <a:srgbClr val="414042"/>
                </a:solidFill>
              </a:rPr>
              <a:t>: $6700/$10,000 (OON)</a:t>
            </a:r>
          </a:p>
          <a:p>
            <a:r>
              <a:rPr lang="en-US" sz="1100" b="1" dirty="0">
                <a:solidFill>
                  <a:schemeClr val="accent4"/>
                </a:solidFill>
              </a:rPr>
              <a:t>PCP /SPEC</a:t>
            </a:r>
            <a:r>
              <a:rPr lang="en-US" sz="1100" dirty="0">
                <a:solidFill>
                  <a:schemeClr val="accent4"/>
                </a:solidFill>
              </a:rPr>
              <a:t>: $10/$45</a:t>
            </a:r>
          </a:p>
          <a:p>
            <a:pPr lvl="0"/>
            <a:r>
              <a:rPr lang="en-US" sz="1100" b="1" dirty="0">
                <a:solidFill>
                  <a:srgbClr val="414042"/>
                </a:solidFill>
              </a:rPr>
              <a:t>Inpatient</a:t>
            </a:r>
            <a:r>
              <a:rPr lang="en-US" sz="1100" dirty="0">
                <a:solidFill>
                  <a:srgbClr val="414042"/>
                </a:solidFill>
              </a:rPr>
              <a:t>: $275 Days 1-7</a:t>
            </a:r>
          </a:p>
          <a:p>
            <a:r>
              <a:rPr lang="en-US" sz="1100" b="1" dirty="0">
                <a:solidFill>
                  <a:schemeClr val="accent4"/>
                </a:solidFill>
              </a:rPr>
              <a:t>Outpatient:  </a:t>
            </a:r>
            <a:r>
              <a:rPr lang="en-US" sz="1100" dirty="0">
                <a:solidFill>
                  <a:schemeClr val="accent4"/>
                </a:solidFill>
              </a:rPr>
              <a:t>$275</a:t>
            </a:r>
          </a:p>
          <a:p>
            <a:r>
              <a:rPr lang="en-US" sz="1100" b="1" dirty="0">
                <a:solidFill>
                  <a:schemeClr val="accent4"/>
                </a:solidFill>
              </a:rPr>
              <a:t>OTC:</a:t>
            </a:r>
            <a:r>
              <a:rPr lang="en-US" sz="1100" dirty="0">
                <a:solidFill>
                  <a:schemeClr val="accent4"/>
                </a:solidFill>
              </a:rPr>
              <a:t> $25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Well Dine </a:t>
            </a:r>
          </a:p>
          <a:p>
            <a:pPr lvl="0"/>
            <a:r>
              <a:rPr lang="en-US" sz="1100" b="1" dirty="0">
                <a:solidFill>
                  <a:srgbClr val="414042"/>
                </a:solidFill>
              </a:rPr>
              <a:t>Rx Included or No Rx</a:t>
            </a:r>
            <a:r>
              <a:rPr lang="en-US" sz="1100" dirty="0">
                <a:solidFill>
                  <a:srgbClr val="414042"/>
                </a:solidFill>
              </a:rPr>
              <a:t>: YES</a:t>
            </a:r>
          </a:p>
          <a:p>
            <a:pPr lvl="0"/>
            <a:r>
              <a:rPr lang="en-US" sz="1100" dirty="0">
                <a:solidFill>
                  <a:srgbClr val="414042"/>
                </a:solidFill>
              </a:rPr>
              <a:t>$400 Deductible Tiers 4/5</a:t>
            </a:r>
          </a:p>
          <a:p>
            <a:pPr lvl="0"/>
            <a:endParaRPr lang="en-US" sz="1100" b="1" dirty="0">
              <a:solidFill>
                <a:srgbClr val="414042"/>
              </a:solidFill>
            </a:endParaRPr>
          </a:p>
          <a:p>
            <a:pPr lvl="0"/>
            <a:r>
              <a:rPr lang="en-US" sz="1100" b="1" dirty="0">
                <a:solidFill>
                  <a:srgbClr val="414042"/>
                </a:solidFill>
              </a:rPr>
              <a:t>Serving Counties</a:t>
            </a:r>
            <a:r>
              <a:rPr lang="en-US" sz="1100" dirty="0">
                <a:solidFill>
                  <a:srgbClr val="414042"/>
                </a:solidFill>
              </a:rPr>
              <a:t>: Amite, Carroll, Clarke, Coahoma, Greene, Holmes, Humphreys, Jefferson, Jefferson Davis, Kemper, Lauderdale, Lawrence, Monroe, Montgomery, Neshoba, Newton, Simpson, Smith, Tallahatchie, Tishomingo, Walthall, Wayne</a:t>
            </a:r>
          </a:p>
        </p:txBody>
      </p:sp>
      <p:sp>
        <p:nvSpPr>
          <p:cNvPr id="32" name="Rectangle 31"/>
          <p:cNvSpPr/>
          <p:nvPr/>
        </p:nvSpPr>
        <p:spPr>
          <a:xfrm>
            <a:off x="7239000" y="1941727"/>
            <a:ext cx="1447800"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36" name="Rectangle 35"/>
          <p:cNvSpPr/>
          <p:nvPr/>
        </p:nvSpPr>
        <p:spPr>
          <a:xfrm>
            <a:off x="228600" y="2009777"/>
            <a:ext cx="1828800" cy="3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
        <p:nvSpPr>
          <p:cNvPr id="20" name="Rectangle 19"/>
          <p:cNvSpPr/>
          <p:nvPr/>
        </p:nvSpPr>
        <p:spPr>
          <a:xfrm>
            <a:off x="2653637" y="1999085"/>
            <a:ext cx="1828800" cy="308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
        <p:nvSpPr>
          <p:cNvPr id="15" name="Rectangle 14"/>
          <p:cNvSpPr/>
          <p:nvPr/>
        </p:nvSpPr>
        <p:spPr>
          <a:xfrm>
            <a:off x="4572000" y="2150178"/>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RPPO Passive</a:t>
            </a:r>
          </a:p>
          <a:p>
            <a:pPr lvl="0" algn="ctr"/>
            <a:r>
              <a:rPr lang="en-US" sz="1400" b="1" dirty="0">
                <a:solidFill>
                  <a:srgbClr val="414042"/>
                </a:solidFill>
              </a:rPr>
              <a:t>R0110-003</a:t>
            </a:r>
            <a:endParaRPr lang="en-US" sz="1400" dirty="0">
              <a:solidFill>
                <a:srgbClr val="414042"/>
              </a:solidFill>
            </a:endParaRPr>
          </a:p>
          <a:p>
            <a:pPr lvl="0"/>
            <a:r>
              <a:rPr lang="en-US" sz="1100" b="1" dirty="0">
                <a:solidFill>
                  <a:srgbClr val="414042"/>
                </a:solidFill>
              </a:rPr>
              <a:t>$89 Premium</a:t>
            </a:r>
            <a:endParaRPr lang="en-US" sz="1100" dirty="0">
              <a:solidFill>
                <a:srgbClr val="414042"/>
              </a:solidFill>
            </a:endParaRPr>
          </a:p>
          <a:p>
            <a:pPr lvl="0"/>
            <a:r>
              <a:rPr lang="en-US" sz="1100" b="1" dirty="0">
                <a:solidFill>
                  <a:srgbClr val="414042"/>
                </a:solidFill>
              </a:rPr>
              <a:t>MOOP</a:t>
            </a:r>
            <a:r>
              <a:rPr lang="en-US" sz="1100" dirty="0">
                <a:solidFill>
                  <a:srgbClr val="414042"/>
                </a:solidFill>
              </a:rPr>
              <a:t>: $6700/$10,000 (OON)</a:t>
            </a:r>
          </a:p>
          <a:p>
            <a:r>
              <a:rPr lang="en-US" sz="1100" b="1" dirty="0">
                <a:solidFill>
                  <a:schemeClr val="accent4"/>
                </a:solidFill>
              </a:rPr>
              <a:t>PCP /SPEC</a:t>
            </a:r>
            <a:r>
              <a:rPr lang="en-US" sz="1100" dirty="0">
                <a:solidFill>
                  <a:schemeClr val="accent4"/>
                </a:solidFill>
              </a:rPr>
              <a:t>: $15/$50</a:t>
            </a:r>
          </a:p>
          <a:p>
            <a:pPr lvl="0"/>
            <a:r>
              <a:rPr lang="en-US" sz="1100" b="1" dirty="0">
                <a:solidFill>
                  <a:srgbClr val="414042"/>
                </a:solidFill>
              </a:rPr>
              <a:t>Inpatient</a:t>
            </a:r>
            <a:r>
              <a:rPr lang="en-US" sz="1100" dirty="0">
                <a:solidFill>
                  <a:srgbClr val="414042"/>
                </a:solidFill>
              </a:rPr>
              <a:t>: $275 Days 1-7</a:t>
            </a:r>
          </a:p>
          <a:p>
            <a:r>
              <a:rPr lang="en-US" sz="1100" b="1" dirty="0">
                <a:solidFill>
                  <a:schemeClr val="accent4"/>
                </a:solidFill>
              </a:rPr>
              <a:t>Outpatient:  </a:t>
            </a:r>
            <a:r>
              <a:rPr lang="en-US" sz="1100" dirty="0">
                <a:solidFill>
                  <a:schemeClr val="accent4"/>
                </a:solidFill>
              </a:rPr>
              <a:t>$275</a:t>
            </a:r>
          </a:p>
          <a:p>
            <a:r>
              <a:rPr lang="en-US" sz="1100" b="1" dirty="0">
                <a:solidFill>
                  <a:schemeClr val="accent4"/>
                </a:solidFill>
              </a:rPr>
              <a:t>OTC:</a:t>
            </a:r>
            <a:r>
              <a:rPr lang="en-US" sz="1100" dirty="0">
                <a:solidFill>
                  <a:schemeClr val="accent4"/>
                </a:solidFill>
              </a:rPr>
              <a:t> $25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Well Dine </a:t>
            </a:r>
          </a:p>
          <a:p>
            <a:pPr lvl="0"/>
            <a:endParaRPr lang="en-US" sz="1100" b="1" dirty="0">
              <a:solidFill>
                <a:srgbClr val="414042"/>
              </a:solidFill>
            </a:endParaRPr>
          </a:p>
          <a:p>
            <a:pPr lvl="0"/>
            <a:endParaRPr lang="en-US" sz="1100" b="1" dirty="0">
              <a:solidFill>
                <a:srgbClr val="414042"/>
              </a:solidFill>
            </a:endParaRPr>
          </a:p>
          <a:p>
            <a:pPr lvl="0"/>
            <a:r>
              <a:rPr lang="en-US" sz="1100" b="1" dirty="0">
                <a:solidFill>
                  <a:srgbClr val="414042"/>
                </a:solidFill>
              </a:rPr>
              <a:t>Rx Included or No Rx</a:t>
            </a:r>
            <a:r>
              <a:rPr lang="en-US" sz="1100" dirty="0">
                <a:solidFill>
                  <a:srgbClr val="414042"/>
                </a:solidFill>
              </a:rPr>
              <a:t>: YES</a:t>
            </a:r>
          </a:p>
          <a:p>
            <a:pPr lvl="0"/>
            <a:r>
              <a:rPr lang="en-US" sz="1100" dirty="0">
                <a:solidFill>
                  <a:srgbClr val="414042"/>
                </a:solidFill>
              </a:rPr>
              <a:t>$400 Deductible Tiers 4/5</a:t>
            </a:r>
          </a:p>
          <a:p>
            <a:pPr lvl="0"/>
            <a:r>
              <a:rPr lang="en-US" sz="1100" b="1" dirty="0">
                <a:solidFill>
                  <a:srgbClr val="414042"/>
                </a:solidFill>
              </a:rPr>
              <a:t>Serving Counties</a:t>
            </a:r>
            <a:r>
              <a:rPr lang="en-US" sz="1100" dirty="0">
                <a:solidFill>
                  <a:srgbClr val="414042"/>
                </a:solidFill>
              </a:rPr>
              <a:t>: Entire State of MS</a:t>
            </a:r>
          </a:p>
        </p:txBody>
      </p:sp>
      <p:sp>
        <p:nvSpPr>
          <p:cNvPr id="38" name="Rectangle 37"/>
          <p:cNvSpPr/>
          <p:nvPr/>
        </p:nvSpPr>
        <p:spPr>
          <a:xfrm>
            <a:off x="4794760" y="1983228"/>
            <a:ext cx="1726180" cy="263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Tree>
    <p:extLst>
      <p:ext uri="{BB962C8B-B14F-4D97-AF65-F5344CB8AC3E}">
        <p14:creationId xmlns:p14="http://schemas.microsoft.com/office/powerpoint/2010/main" val="313093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Statewide</a:t>
            </a:r>
          </a:p>
        </p:txBody>
      </p:sp>
      <p:sp>
        <p:nvSpPr>
          <p:cNvPr id="10" name="TextBox 9"/>
          <p:cNvSpPr txBox="1"/>
          <p:nvPr/>
        </p:nvSpPr>
        <p:spPr>
          <a:xfrm>
            <a:off x="1362077" y="2678400"/>
            <a:ext cx="7620000" cy="1200329"/>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$0 Premium MA ONLY Plan – great for Veteran Population that use VA</a:t>
            </a:r>
          </a:p>
          <a:p>
            <a:pPr marL="171450" lvl="0" indent="-171450">
              <a:buFont typeface="Arial" panose="020B0604020202020204" pitchFamily="34" charset="0"/>
              <a:buChar char="•"/>
            </a:pPr>
            <a:r>
              <a:rPr lang="en-US" sz="1200" dirty="0">
                <a:solidFill>
                  <a:srgbClr val="414042"/>
                </a:solidFill>
              </a:rPr>
              <a:t>Over the Counter (OTC) Benefits </a:t>
            </a:r>
          </a:p>
          <a:p>
            <a:pPr marL="171450" lvl="0" indent="-171450">
              <a:buFont typeface="Arial" panose="020B0604020202020204" pitchFamily="34" charset="0"/>
              <a:buChar char="•"/>
            </a:pPr>
            <a:r>
              <a:rPr lang="en-US" sz="1200" dirty="0">
                <a:solidFill>
                  <a:srgbClr val="414042"/>
                </a:solidFill>
              </a:rPr>
              <a:t>Silver Sneakers – free fitness and gym membership</a:t>
            </a:r>
          </a:p>
          <a:p>
            <a:pPr marL="171450" indent="-171450">
              <a:buFont typeface="Arial" panose="020B0604020202020204" pitchFamily="34" charset="0"/>
              <a:buChar char="•"/>
            </a:pPr>
            <a:r>
              <a:rPr lang="en-US" sz="1200" dirty="0"/>
              <a:t>$0 Copay Rx Benefit - Tier 1 &amp; 2 Rx, if member uses Humana Mail order for 90 day supply</a:t>
            </a:r>
          </a:p>
          <a:p>
            <a:pPr marL="171450" lvl="0" indent="-171450">
              <a:buFont typeface="Arial" panose="020B0604020202020204" pitchFamily="34" charset="0"/>
              <a:buChar char="•"/>
            </a:pPr>
            <a:endParaRPr lang="en-US" sz="1200" dirty="0">
              <a:solidFill>
                <a:srgbClr val="414042"/>
              </a:solidFill>
            </a:endParaRPr>
          </a:p>
          <a:p>
            <a:pPr marL="171450" lvl="0" indent="-171450">
              <a:buFont typeface="Arial" panose="020B0604020202020204" pitchFamily="34" charset="0"/>
              <a:buChar char="•"/>
            </a:pPr>
            <a:endParaRPr lang="en-US" sz="1200" dirty="0">
              <a:solidFill>
                <a:srgbClr val="414042"/>
              </a:solidFill>
            </a:endParaRPr>
          </a:p>
        </p:txBody>
      </p:sp>
      <p:sp>
        <p:nvSpPr>
          <p:cNvPr id="11" name="Rectangle 10"/>
          <p:cNvSpPr/>
          <p:nvPr/>
        </p:nvSpPr>
        <p:spPr>
          <a:xfrm rot="2700000">
            <a:off x="595384" y="2568136"/>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3" name="Rectangle 12"/>
          <p:cNvSpPr/>
          <p:nvPr/>
        </p:nvSpPr>
        <p:spPr>
          <a:xfrm rot="2700000">
            <a:off x="595383" y="40899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5" name="Rectangle 14"/>
          <p:cNvSpPr/>
          <p:nvPr/>
        </p:nvSpPr>
        <p:spPr>
          <a:xfrm>
            <a:off x="1390652" y="2429248"/>
            <a:ext cx="1547058" cy="307777"/>
          </a:xfrm>
          <a:prstGeom prst="rect">
            <a:avLst/>
          </a:prstGeom>
        </p:spPr>
        <p:txBody>
          <a:bodyPr wrap="square">
            <a:spAutoFit/>
          </a:bodyPr>
          <a:lstStyle/>
          <a:p>
            <a:pPr lvl="0"/>
            <a:r>
              <a:rPr lang="en-US" sz="1400" b="1" dirty="0">
                <a:solidFill>
                  <a:srgbClr val="414042"/>
                </a:solidFill>
              </a:rPr>
              <a:t>Benefit Highlights</a:t>
            </a:r>
            <a:endParaRPr lang="en-US" sz="1400" dirty="0">
              <a:solidFill>
                <a:srgbClr val="414042"/>
              </a:solidFill>
            </a:endParaRPr>
          </a:p>
        </p:txBody>
      </p:sp>
      <p:sp>
        <p:nvSpPr>
          <p:cNvPr id="16" name="TextBox 15"/>
          <p:cNvSpPr txBox="1"/>
          <p:nvPr/>
        </p:nvSpPr>
        <p:spPr>
          <a:xfrm>
            <a:off x="1390652" y="4230469"/>
            <a:ext cx="7620000" cy="646331"/>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Large PPO Network across the state of MS</a:t>
            </a:r>
          </a:p>
          <a:p>
            <a:pPr marL="171450" lvl="0" indent="-171450">
              <a:buFont typeface="Arial" panose="020B0604020202020204" pitchFamily="34" charset="0"/>
              <a:buChar char="•"/>
            </a:pPr>
            <a:r>
              <a:rPr lang="en-US" sz="1200" dirty="0">
                <a:solidFill>
                  <a:srgbClr val="414042"/>
                </a:solidFill>
              </a:rPr>
              <a:t>Can use Humana MAPD providers across the nation</a:t>
            </a:r>
          </a:p>
          <a:p>
            <a:pPr marL="171450" lvl="0" indent="-171450">
              <a:buFont typeface="Arial" panose="020B0604020202020204" pitchFamily="34" charset="0"/>
              <a:buChar char="•"/>
            </a:pPr>
            <a:r>
              <a:rPr lang="en-US" sz="1200" dirty="0">
                <a:solidFill>
                  <a:srgbClr val="414042"/>
                </a:solidFill>
              </a:rPr>
              <a:t>Strong Relationships with Providers </a:t>
            </a:r>
          </a:p>
        </p:txBody>
      </p:sp>
      <p:sp>
        <p:nvSpPr>
          <p:cNvPr id="17" name="Rectangle 16"/>
          <p:cNvSpPr/>
          <p:nvPr/>
        </p:nvSpPr>
        <p:spPr>
          <a:xfrm>
            <a:off x="1390652" y="3922738"/>
            <a:ext cx="1616596" cy="307777"/>
          </a:xfrm>
          <a:prstGeom prst="rect">
            <a:avLst/>
          </a:prstGeom>
        </p:spPr>
        <p:txBody>
          <a:bodyPr wrap="none">
            <a:spAutoFit/>
          </a:bodyPr>
          <a:lstStyle/>
          <a:p>
            <a:pPr lvl="0"/>
            <a:r>
              <a:rPr lang="en-US" sz="1400" b="1" dirty="0"/>
              <a:t>Network Highlights</a:t>
            </a:r>
            <a:endParaRPr lang="en-US" sz="1400" dirty="0">
              <a:solidFill>
                <a:srgbClr val="414042"/>
              </a:solidFill>
            </a:endParaRPr>
          </a:p>
        </p:txBody>
      </p:sp>
      <p:sp>
        <p:nvSpPr>
          <p:cNvPr id="18" name="Rectangle 17"/>
          <p:cNvSpPr/>
          <p:nvPr/>
        </p:nvSpPr>
        <p:spPr>
          <a:xfrm rot="2700000">
            <a:off x="595383" y="55377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9" name="TextBox 18"/>
          <p:cNvSpPr txBox="1"/>
          <p:nvPr/>
        </p:nvSpPr>
        <p:spPr>
          <a:xfrm>
            <a:off x="1390652" y="5509736"/>
            <a:ext cx="7620000" cy="830997"/>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57,000 Members Strong and Growing - #1 MAPD Carrier in the state of MS</a:t>
            </a:r>
          </a:p>
          <a:p>
            <a:pPr marL="171450" lvl="0" indent="-171450">
              <a:buFont typeface="Arial" panose="020B0604020202020204" pitchFamily="34" charset="0"/>
              <a:buChar char="•"/>
            </a:pPr>
            <a:r>
              <a:rPr lang="en-US" sz="1200" dirty="0">
                <a:solidFill>
                  <a:srgbClr val="414042"/>
                </a:solidFill>
              </a:rPr>
              <a:t>Strong Brand Recognition In Market </a:t>
            </a:r>
          </a:p>
          <a:p>
            <a:pPr marL="171450" lvl="0" indent="-171450">
              <a:buFont typeface="Arial" panose="020B0604020202020204" pitchFamily="34" charset="0"/>
              <a:buChar char="•"/>
            </a:pPr>
            <a:r>
              <a:rPr lang="en-US" sz="1200" dirty="0">
                <a:solidFill>
                  <a:srgbClr val="414042"/>
                </a:solidFill>
              </a:rPr>
              <a:t>Local Market office and Support Team in Biloxi and Ridgeland</a:t>
            </a:r>
          </a:p>
          <a:p>
            <a:pPr marL="171450" lvl="0" indent="-171450">
              <a:buFont typeface="Arial" panose="020B0604020202020204" pitchFamily="34" charset="0"/>
              <a:buChar char="•"/>
            </a:pPr>
            <a:r>
              <a:rPr lang="en-US" sz="1200" dirty="0">
                <a:solidFill>
                  <a:srgbClr val="414042"/>
                </a:solidFill>
              </a:rPr>
              <a:t>Customer Service Representative in Ridgeland office and Customer Service Kiosk in Biloxi</a:t>
            </a:r>
          </a:p>
        </p:txBody>
      </p:sp>
      <p:sp>
        <p:nvSpPr>
          <p:cNvPr id="20" name="Rectangle 19"/>
          <p:cNvSpPr/>
          <p:nvPr/>
        </p:nvSpPr>
        <p:spPr>
          <a:xfrm>
            <a:off x="1390652" y="5202005"/>
            <a:ext cx="1998047" cy="307777"/>
          </a:xfrm>
          <a:prstGeom prst="rect">
            <a:avLst/>
          </a:prstGeom>
        </p:spPr>
        <p:txBody>
          <a:bodyPr wrap="none">
            <a:spAutoFit/>
          </a:bodyPr>
          <a:lstStyle/>
          <a:p>
            <a:pPr lvl="0"/>
            <a:r>
              <a:rPr lang="en-US" sz="1400" b="1" dirty="0"/>
              <a:t>Competitive Advantages</a:t>
            </a:r>
            <a:endParaRPr lang="en-US" sz="1400" dirty="0">
              <a:solidFill>
                <a:srgbClr val="414042"/>
              </a:solidFill>
            </a:endParaRPr>
          </a:p>
        </p:txBody>
      </p:sp>
      <p:cxnSp>
        <p:nvCxnSpPr>
          <p:cNvPr id="23" name="Straight Connector 22"/>
          <p:cNvCxnSpPr/>
          <p:nvPr/>
        </p:nvCxnSpPr>
        <p:spPr>
          <a:xfrm>
            <a:off x="913593" y="3324292"/>
            <a:ext cx="0" cy="63595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08593" y="4876800"/>
            <a:ext cx="5001" cy="53124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93" y="4287167"/>
            <a:ext cx="433009" cy="26646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70" y="2675096"/>
            <a:ext cx="411881" cy="4118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2821" y="5688730"/>
            <a:ext cx="354731" cy="343568"/>
          </a:xfrm>
          <a:prstGeom prst="rect">
            <a:avLst/>
          </a:prstGeom>
        </p:spPr>
      </p:pic>
    </p:spTree>
    <p:extLst>
      <p:ext uri="{BB962C8B-B14F-4D97-AF65-F5344CB8AC3E}">
        <p14:creationId xmlns:p14="http://schemas.microsoft.com/office/powerpoint/2010/main" val="212702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229600" cy="1143000"/>
          </a:xfrm>
        </p:spPr>
        <p:txBody>
          <a:bodyPr/>
          <a:lstStyle/>
          <a:p>
            <a:r>
              <a:rPr lang="en-US" dirty="0"/>
              <a:t>Jackson Metro </a:t>
            </a:r>
          </a:p>
        </p:txBody>
      </p:sp>
      <p:sp>
        <p:nvSpPr>
          <p:cNvPr id="3" name="Slide Number Placeholder 2"/>
          <p:cNvSpPr>
            <a:spLocks noGrp="1"/>
          </p:cNvSpPr>
          <p:nvPr>
            <p:ph type="sldNum" sz="quarter" idx="12"/>
          </p:nvPr>
        </p:nvSpPr>
        <p:spPr/>
        <p:txBody>
          <a:bodyPr/>
          <a:lstStyle/>
          <a:p>
            <a:fld id="{050694EB-136D-4A02-9760-19E5DB6E4EB2}" type="slidenum">
              <a:rPr lang="en-US" smtClean="0"/>
              <a:t>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023"/>
            <a:ext cx="9229725" cy="535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32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Jackson Metro</a:t>
            </a:r>
          </a:p>
        </p:txBody>
      </p:sp>
      <p:sp>
        <p:nvSpPr>
          <p:cNvPr id="6" name="Rectangle 5"/>
          <p:cNvSpPr/>
          <p:nvPr/>
        </p:nvSpPr>
        <p:spPr>
          <a:xfrm>
            <a:off x="86458" y="2133600"/>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Jackson HMO</a:t>
            </a:r>
          </a:p>
          <a:p>
            <a:pPr lvl="0" algn="ctr"/>
            <a:r>
              <a:rPr lang="en-US" sz="1400" b="1" dirty="0">
                <a:solidFill>
                  <a:srgbClr val="414042"/>
                </a:solidFill>
              </a:rPr>
              <a:t>H1036-151</a:t>
            </a:r>
            <a:endParaRPr lang="en-US" sz="1400" dirty="0">
              <a:solidFill>
                <a:srgbClr val="414042"/>
              </a:solidFill>
            </a:endParaRPr>
          </a:p>
          <a:p>
            <a:r>
              <a:rPr lang="en-US" sz="1100" b="1" dirty="0">
                <a:solidFill>
                  <a:schemeClr val="accent4"/>
                </a:solidFill>
              </a:rPr>
              <a:t>$26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/SPEC</a:t>
            </a:r>
            <a:r>
              <a:rPr lang="en-US" sz="1100" dirty="0">
                <a:solidFill>
                  <a:schemeClr val="accent4"/>
                </a:solidFill>
              </a:rPr>
              <a:t>: $0/$40</a:t>
            </a:r>
          </a:p>
          <a:p>
            <a:r>
              <a:rPr lang="en-US" sz="1100" b="1" dirty="0">
                <a:solidFill>
                  <a:schemeClr val="accent4"/>
                </a:solidFill>
              </a:rPr>
              <a:t>Inpatient</a:t>
            </a:r>
            <a:r>
              <a:rPr lang="en-US" sz="1100" dirty="0">
                <a:solidFill>
                  <a:schemeClr val="accent4"/>
                </a:solidFill>
              </a:rPr>
              <a:t>: $295 Days 1-6</a:t>
            </a:r>
          </a:p>
          <a:p>
            <a:r>
              <a:rPr lang="en-US" sz="1100" b="1" dirty="0">
                <a:solidFill>
                  <a:schemeClr val="accent4"/>
                </a:solidFill>
              </a:rPr>
              <a:t>Outpatient:  </a:t>
            </a:r>
            <a:r>
              <a:rPr lang="en-US" sz="1100" dirty="0">
                <a:solidFill>
                  <a:schemeClr val="tx1"/>
                </a:solidFill>
              </a:rPr>
              <a:t>$295</a:t>
            </a:r>
          </a:p>
          <a:p>
            <a:r>
              <a:rPr lang="en-US" sz="1100" b="1" dirty="0">
                <a:solidFill>
                  <a:schemeClr val="accent4"/>
                </a:solidFill>
              </a:rPr>
              <a:t>OTC:</a:t>
            </a:r>
            <a:r>
              <a:rPr lang="en-US" sz="1100" dirty="0">
                <a:solidFill>
                  <a:schemeClr val="accent4"/>
                </a:solidFill>
              </a:rPr>
              <a:t> $45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NO </a:t>
            </a: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r>
              <a:rPr lang="en-US" sz="1100" dirty="0">
                <a:solidFill>
                  <a:schemeClr val="accent4"/>
                </a:solidFill>
              </a:rPr>
              <a:t>$400 Deductible Tiers 4/5</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 Attala, Copiah, Hinds, Madison, Rankin</a:t>
            </a:r>
          </a:p>
        </p:txBody>
      </p:sp>
      <p:sp>
        <p:nvSpPr>
          <p:cNvPr id="7" name="Rectangle 6"/>
          <p:cNvSpPr/>
          <p:nvPr/>
        </p:nvSpPr>
        <p:spPr>
          <a:xfrm>
            <a:off x="-2530736" y="2655585"/>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Plan Name</a:t>
            </a:r>
            <a:endParaRPr lang="en-US" sz="1400" dirty="0">
              <a:solidFill>
                <a:srgbClr val="414042"/>
              </a:solidFill>
            </a:endParaRPr>
          </a:p>
          <a:p>
            <a:pPr lvl="0"/>
            <a:r>
              <a:rPr lang="en-US" sz="1100" b="1" dirty="0">
                <a:solidFill>
                  <a:srgbClr val="414042"/>
                </a:solidFill>
              </a:rPr>
              <a:t>$-- </a:t>
            </a:r>
            <a:r>
              <a:rPr lang="en-US" sz="1100" dirty="0">
                <a:solidFill>
                  <a:srgbClr val="414042"/>
                </a:solidFill>
              </a:rPr>
              <a:t>Premium</a:t>
            </a:r>
          </a:p>
          <a:p>
            <a:pPr lvl="0"/>
            <a:r>
              <a:rPr lang="en-US" sz="1100" b="1" dirty="0">
                <a:solidFill>
                  <a:srgbClr val="414042"/>
                </a:solidFill>
              </a:rPr>
              <a:t>Deductible &amp; Applicable Tiers:</a:t>
            </a:r>
          </a:p>
          <a:p>
            <a:pPr lvl="0"/>
            <a:r>
              <a:rPr lang="en-US" sz="1100" b="1" dirty="0">
                <a:solidFill>
                  <a:srgbClr val="414042"/>
                </a:solidFill>
              </a:rPr>
              <a:t>Mail Order Rx Tier Copay:</a:t>
            </a:r>
          </a:p>
          <a:p>
            <a:pPr lvl="0"/>
            <a:r>
              <a:rPr lang="en-US" sz="1100" b="1" dirty="0">
                <a:solidFill>
                  <a:srgbClr val="414042"/>
                </a:solidFill>
              </a:rPr>
              <a:t>Preferred Rx Tier Copay:</a:t>
            </a:r>
          </a:p>
          <a:p>
            <a:pPr lvl="0"/>
            <a:r>
              <a:rPr lang="en-US" sz="1100" b="1" dirty="0">
                <a:solidFill>
                  <a:srgbClr val="414042"/>
                </a:solidFill>
              </a:rPr>
              <a:t>Standard Rx Tier Copay:</a:t>
            </a:r>
            <a:endParaRPr lang="en-US" sz="1100" dirty="0">
              <a:solidFill>
                <a:srgbClr val="414042"/>
              </a:solidFill>
            </a:endParaRPr>
          </a:p>
          <a:p>
            <a:pPr lvl="0"/>
            <a:r>
              <a:rPr lang="en-US" sz="1100" b="1" dirty="0">
                <a:solidFill>
                  <a:srgbClr val="414042"/>
                </a:solidFill>
              </a:rPr>
              <a:t>Contract/PBP: </a:t>
            </a:r>
            <a:r>
              <a:rPr lang="en-US" sz="1100" dirty="0">
                <a:solidFill>
                  <a:srgbClr val="414042"/>
                </a:solidFill>
              </a:rPr>
              <a:t>H0000-000</a:t>
            </a:r>
          </a:p>
          <a:p>
            <a:pPr lvl="0"/>
            <a:r>
              <a:rPr lang="en-US" sz="1100" b="1" dirty="0">
                <a:solidFill>
                  <a:srgbClr val="414042"/>
                </a:solidFill>
              </a:rPr>
              <a:t>Group ID</a:t>
            </a:r>
            <a:r>
              <a:rPr lang="en-US" sz="1100" dirty="0">
                <a:solidFill>
                  <a:srgbClr val="414042"/>
                </a:solidFill>
              </a:rPr>
              <a:t>: </a:t>
            </a:r>
            <a:r>
              <a:rPr lang="en-US" sz="1100" i="1" dirty="0">
                <a:solidFill>
                  <a:srgbClr val="CACACA">
                    <a:lumMod val="75000"/>
                  </a:srgbClr>
                </a:solidFill>
              </a:rPr>
              <a:t>To be provided between late Sept. &amp; 10/1 </a:t>
            </a:r>
          </a:p>
          <a:p>
            <a:pPr lvl="0"/>
            <a:r>
              <a:rPr lang="en-US" sz="1100" b="1" dirty="0">
                <a:solidFill>
                  <a:srgbClr val="414042"/>
                </a:solidFill>
              </a:rPr>
              <a:t>BSN</a:t>
            </a:r>
            <a:r>
              <a:rPr lang="en-US" sz="1100" dirty="0">
                <a:solidFill>
                  <a:srgbClr val="414042"/>
                </a:solidFill>
              </a:rPr>
              <a:t>: </a:t>
            </a:r>
            <a:r>
              <a:rPr lang="en-US" sz="1100" i="1" dirty="0">
                <a:solidFill>
                  <a:srgbClr val="CACACA">
                    <a:lumMod val="75000"/>
                  </a:srgbClr>
                </a:solidFill>
              </a:rPr>
              <a:t>To be provided between late Sept. &amp; 10/1 </a:t>
            </a:r>
          </a:p>
          <a:p>
            <a:pPr lvl="0"/>
            <a:r>
              <a:rPr lang="en-US" sz="1100" b="1" dirty="0">
                <a:solidFill>
                  <a:srgbClr val="414042"/>
                </a:solidFill>
              </a:rPr>
              <a:t>Serving Counties </a:t>
            </a:r>
            <a:r>
              <a:rPr lang="en-US" sz="1100" dirty="0">
                <a:solidFill>
                  <a:srgbClr val="414042"/>
                </a:solidFill>
              </a:rPr>
              <a:t>: Area Name, Area Name, Area Name, Area Name, &amp; Area Name </a:t>
            </a:r>
          </a:p>
        </p:txBody>
      </p:sp>
      <p:sp>
        <p:nvSpPr>
          <p:cNvPr id="8" name="Rectangle 7"/>
          <p:cNvSpPr/>
          <p:nvPr/>
        </p:nvSpPr>
        <p:spPr>
          <a:xfrm>
            <a:off x="6845178" y="2183630"/>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Jackson LPPO</a:t>
            </a:r>
          </a:p>
          <a:p>
            <a:pPr lvl="0" algn="ctr"/>
            <a:r>
              <a:rPr lang="en-US" sz="1400" b="1" dirty="0">
                <a:solidFill>
                  <a:srgbClr val="414042"/>
                </a:solidFill>
              </a:rPr>
              <a:t>H5216-067</a:t>
            </a:r>
          </a:p>
          <a:p>
            <a:pPr lvl="0"/>
            <a:r>
              <a:rPr lang="en-US" sz="1100" b="1" dirty="0">
                <a:solidFill>
                  <a:srgbClr val="414042"/>
                </a:solidFill>
              </a:rPr>
              <a:t>$47 Premium</a:t>
            </a:r>
          </a:p>
          <a:p>
            <a:pPr lvl="0"/>
            <a:r>
              <a:rPr lang="en-US" sz="1100" b="1" dirty="0">
                <a:solidFill>
                  <a:srgbClr val="414042"/>
                </a:solidFill>
              </a:rPr>
              <a:t>MOOP</a:t>
            </a:r>
            <a:r>
              <a:rPr lang="en-US" sz="1100" dirty="0">
                <a:solidFill>
                  <a:srgbClr val="414042"/>
                </a:solidFill>
              </a:rPr>
              <a:t>: $6700/$10,000 (OON)</a:t>
            </a:r>
          </a:p>
          <a:p>
            <a:r>
              <a:rPr lang="en-US" sz="1100" b="1" dirty="0">
                <a:solidFill>
                  <a:schemeClr val="accent4"/>
                </a:solidFill>
              </a:rPr>
              <a:t>PCP /SPEC</a:t>
            </a:r>
            <a:r>
              <a:rPr lang="en-US" sz="1100" dirty="0">
                <a:solidFill>
                  <a:schemeClr val="accent4"/>
                </a:solidFill>
              </a:rPr>
              <a:t>: $10/$45</a:t>
            </a:r>
          </a:p>
          <a:p>
            <a:pPr lvl="0"/>
            <a:r>
              <a:rPr lang="en-US" sz="1100" b="1" dirty="0">
                <a:solidFill>
                  <a:srgbClr val="414042"/>
                </a:solidFill>
              </a:rPr>
              <a:t>Inpatient</a:t>
            </a:r>
            <a:r>
              <a:rPr lang="en-US" sz="1100" dirty="0">
                <a:solidFill>
                  <a:srgbClr val="414042"/>
                </a:solidFill>
              </a:rPr>
              <a:t>: $295 Days 1-6</a:t>
            </a:r>
          </a:p>
          <a:p>
            <a:r>
              <a:rPr lang="en-US" sz="1100" b="1" dirty="0">
                <a:solidFill>
                  <a:schemeClr val="accent4"/>
                </a:solidFill>
              </a:rPr>
              <a:t>Outpatient:  </a:t>
            </a:r>
            <a:r>
              <a:rPr lang="en-US" sz="1100" dirty="0">
                <a:solidFill>
                  <a:schemeClr val="accent4"/>
                </a:solidFill>
              </a:rPr>
              <a:t>$295</a:t>
            </a:r>
          </a:p>
          <a:p>
            <a:r>
              <a:rPr lang="en-US" sz="1100" b="1" dirty="0">
                <a:solidFill>
                  <a:schemeClr val="accent4"/>
                </a:solidFill>
              </a:rPr>
              <a:t>OTC:</a:t>
            </a:r>
            <a:r>
              <a:rPr lang="en-US" sz="1100" dirty="0">
                <a:solidFill>
                  <a:schemeClr val="accent4"/>
                </a:solidFill>
              </a:rPr>
              <a:t> $30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pPr lvl="0"/>
            <a:endParaRPr lang="en-US" sz="1100" b="1" dirty="0">
              <a:solidFill>
                <a:srgbClr val="414042"/>
              </a:solidFill>
            </a:endParaRPr>
          </a:p>
          <a:p>
            <a:pPr lvl="0"/>
            <a:r>
              <a:rPr lang="en-US" sz="1100" b="1" dirty="0">
                <a:solidFill>
                  <a:srgbClr val="414042"/>
                </a:solidFill>
              </a:rPr>
              <a:t>Rx Included or No Rx</a:t>
            </a:r>
            <a:r>
              <a:rPr lang="en-US" sz="1100" dirty="0">
                <a:solidFill>
                  <a:srgbClr val="414042"/>
                </a:solidFill>
              </a:rPr>
              <a:t>: YES</a:t>
            </a:r>
          </a:p>
          <a:p>
            <a:pPr lvl="0"/>
            <a:r>
              <a:rPr lang="en-US" sz="1100" dirty="0">
                <a:solidFill>
                  <a:srgbClr val="414042"/>
                </a:solidFill>
              </a:rPr>
              <a:t>$400 Deductible Tiers 4/5</a:t>
            </a:r>
          </a:p>
          <a:p>
            <a:pPr lvl="0"/>
            <a:endParaRPr lang="en-US" sz="1100" b="1" dirty="0">
              <a:solidFill>
                <a:srgbClr val="414042"/>
              </a:solidFill>
            </a:endParaRPr>
          </a:p>
          <a:p>
            <a:pPr lvl="0"/>
            <a:r>
              <a:rPr lang="en-US" sz="1100" b="1" dirty="0">
                <a:solidFill>
                  <a:srgbClr val="414042"/>
                </a:solidFill>
              </a:rPr>
              <a:t>Serving Counties </a:t>
            </a:r>
            <a:r>
              <a:rPr lang="en-US" sz="1100" dirty="0">
                <a:solidFill>
                  <a:srgbClr val="414042"/>
                </a:solidFill>
              </a:rPr>
              <a:t>: Attala, Claiborne, Copiah, Hinds, </a:t>
            </a:r>
            <a:r>
              <a:rPr lang="en-US" sz="1100" dirty="0" err="1">
                <a:solidFill>
                  <a:srgbClr val="414042"/>
                </a:solidFill>
              </a:rPr>
              <a:t>Leake</a:t>
            </a:r>
            <a:r>
              <a:rPr lang="en-US" sz="1100" dirty="0">
                <a:solidFill>
                  <a:srgbClr val="414042"/>
                </a:solidFill>
              </a:rPr>
              <a:t>, Madison, Rankin, Scott, Wilkinson, Yazoo</a:t>
            </a:r>
          </a:p>
          <a:p>
            <a:r>
              <a:rPr lang="en-US" sz="1100" dirty="0">
                <a:solidFill>
                  <a:schemeClr val="accent4"/>
                </a:solidFill>
              </a:rPr>
              <a:t> </a:t>
            </a:r>
          </a:p>
          <a:p>
            <a:pPr lvl="0"/>
            <a:endParaRPr lang="en-US" sz="1100" dirty="0">
              <a:solidFill>
                <a:srgbClr val="414042"/>
              </a:solidFill>
            </a:endParaRPr>
          </a:p>
        </p:txBody>
      </p:sp>
      <p:sp>
        <p:nvSpPr>
          <p:cNvPr id="10" name="Rectangle 9"/>
          <p:cNvSpPr/>
          <p:nvPr/>
        </p:nvSpPr>
        <p:spPr>
          <a:xfrm>
            <a:off x="9544050" y="2294988"/>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Plan Name</a:t>
            </a:r>
            <a:endParaRPr lang="en-US" sz="1400" dirty="0">
              <a:solidFill>
                <a:srgbClr val="414042"/>
              </a:solidFill>
            </a:endParaRPr>
          </a:p>
          <a:p>
            <a:pPr lvl="0"/>
            <a:r>
              <a:rPr lang="en-US" sz="1100" b="1" dirty="0">
                <a:solidFill>
                  <a:srgbClr val="414042"/>
                </a:solidFill>
              </a:rPr>
              <a:t>$-- </a:t>
            </a:r>
            <a:r>
              <a:rPr lang="en-US" sz="1100" dirty="0">
                <a:solidFill>
                  <a:srgbClr val="414042"/>
                </a:solidFill>
              </a:rPr>
              <a:t>Premium</a:t>
            </a:r>
          </a:p>
          <a:p>
            <a:pPr lvl="0"/>
            <a:r>
              <a:rPr lang="en-US" sz="1100" b="1" dirty="0">
                <a:solidFill>
                  <a:srgbClr val="414042"/>
                </a:solidFill>
              </a:rPr>
              <a:t>MOOP</a:t>
            </a:r>
            <a:r>
              <a:rPr lang="en-US" sz="1100" dirty="0">
                <a:solidFill>
                  <a:srgbClr val="414042"/>
                </a:solidFill>
              </a:rPr>
              <a:t>:</a:t>
            </a:r>
          </a:p>
          <a:p>
            <a:r>
              <a:rPr lang="en-US" sz="1100" b="1" dirty="0">
                <a:solidFill>
                  <a:schemeClr val="accent4"/>
                </a:solidFill>
              </a:rPr>
              <a:t>PCP Pref/ Non Pref/SPEC</a:t>
            </a:r>
            <a:r>
              <a:rPr lang="en-US" sz="1100" dirty="0">
                <a:solidFill>
                  <a:schemeClr val="accent4"/>
                </a:solidFill>
              </a:rPr>
              <a:t>:</a:t>
            </a:r>
          </a:p>
          <a:p>
            <a:pPr lvl="0"/>
            <a:r>
              <a:rPr lang="en-US" sz="1100" b="1" dirty="0">
                <a:solidFill>
                  <a:srgbClr val="414042"/>
                </a:solidFill>
              </a:rPr>
              <a:t>Inpatient</a:t>
            </a:r>
            <a:r>
              <a:rPr lang="en-US" sz="1100" dirty="0">
                <a:solidFill>
                  <a:srgbClr val="414042"/>
                </a:solidFill>
              </a:rPr>
              <a:t>:</a:t>
            </a:r>
          </a:p>
          <a:p>
            <a:pPr lvl="0"/>
            <a:r>
              <a:rPr lang="en-US" sz="1100" b="1" dirty="0">
                <a:solidFill>
                  <a:srgbClr val="414042"/>
                </a:solidFill>
              </a:rPr>
              <a:t>Rx Included or No Rx</a:t>
            </a:r>
            <a:r>
              <a:rPr lang="en-US" sz="1100" dirty="0">
                <a:solidFill>
                  <a:srgbClr val="414042"/>
                </a:solidFill>
              </a:rPr>
              <a:t>:</a:t>
            </a:r>
          </a:p>
          <a:p>
            <a:pPr lvl="0"/>
            <a:r>
              <a:rPr lang="en-US" sz="1100" b="1" dirty="0">
                <a:solidFill>
                  <a:srgbClr val="414042"/>
                </a:solidFill>
              </a:rPr>
              <a:t>Contract/PBP: </a:t>
            </a:r>
            <a:r>
              <a:rPr lang="en-US" sz="1100" dirty="0">
                <a:solidFill>
                  <a:srgbClr val="414042"/>
                </a:solidFill>
              </a:rPr>
              <a:t>H0000-000</a:t>
            </a:r>
          </a:p>
          <a:p>
            <a:pPr lvl="0"/>
            <a:r>
              <a:rPr lang="en-US" sz="1100" b="1" dirty="0">
                <a:solidFill>
                  <a:srgbClr val="414042"/>
                </a:solidFill>
              </a:rPr>
              <a:t>Group ID</a:t>
            </a:r>
            <a:r>
              <a:rPr lang="en-US" sz="1100" dirty="0">
                <a:solidFill>
                  <a:srgbClr val="414042"/>
                </a:solidFill>
              </a:rPr>
              <a:t>: </a:t>
            </a:r>
            <a:r>
              <a:rPr lang="en-US" sz="1100" i="1" dirty="0">
                <a:solidFill>
                  <a:srgbClr val="CACACA">
                    <a:lumMod val="75000"/>
                  </a:srgbClr>
                </a:solidFill>
              </a:rPr>
              <a:t>To be provided between late Sept. &amp; 10/1 </a:t>
            </a:r>
          </a:p>
          <a:p>
            <a:pPr lvl="0"/>
            <a:r>
              <a:rPr lang="en-US" sz="1100" b="1" dirty="0">
                <a:solidFill>
                  <a:srgbClr val="414042"/>
                </a:solidFill>
              </a:rPr>
              <a:t>BSN</a:t>
            </a:r>
            <a:r>
              <a:rPr lang="en-US" sz="1100" dirty="0">
                <a:solidFill>
                  <a:srgbClr val="414042"/>
                </a:solidFill>
              </a:rPr>
              <a:t>: </a:t>
            </a:r>
            <a:r>
              <a:rPr lang="en-US" sz="1100" i="1" dirty="0">
                <a:solidFill>
                  <a:srgbClr val="CACACA">
                    <a:lumMod val="75000"/>
                  </a:srgbClr>
                </a:solidFill>
              </a:rPr>
              <a:t>To be provided between late Sept. &amp; 10/1 </a:t>
            </a:r>
          </a:p>
          <a:p>
            <a:pPr lvl="0"/>
            <a:r>
              <a:rPr lang="en-US" sz="1100" b="1" dirty="0">
                <a:solidFill>
                  <a:srgbClr val="414042"/>
                </a:solidFill>
              </a:rPr>
              <a:t>Serving Counties </a:t>
            </a:r>
            <a:r>
              <a:rPr lang="en-US" sz="1100" dirty="0">
                <a:solidFill>
                  <a:srgbClr val="414042"/>
                </a:solidFill>
              </a:rPr>
              <a:t>: Area Name, Area Name, Area Name, Area Name, &amp; Area Name </a:t>
            </a:r>
          </a:p>
        </p:txBody>
      </p:sp>
      <p:sp>
        <p:nvSpPr>
          <p:cNvPr id="15" name="Rectangle 14"/>
          <p:cNvSpPr/>
          <p:nvPr/>
        </p:nvSpPr>
        <p:spPr>
          <a:xfrm>
            <a:off x="181708" y="1981201"/>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23" name="Rectangle 22"/>
          <p:cNvSpPr/>
          <p:nvPr/>
        </p:nvSpPr>
        <p:spPr>
          <a:xfrm>
            <a:off x="-2435486" y="5709700"/>
            <a:ext cx="19812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PDP</a:t>
            </a:r>
          </a:p>
        </p:txBody>
      </p:sp>
      <p:sp>
        <p:nvSpPr>
          <p:cNvPr id="32" name="Rectangle 31"/>
          <p:cNvSpPr/>
          <p:nvPr/>
        </p:nvSpPr>
        <p:spPr>
          <a:xfrm>
            <a:off x="-981492" y="2063769"/>
            <a:ext cx="855452"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33" name="Rectangle 32"/>
          <p:cNvSpPr/>
          <p:nvPr/>
        </p:nvSpPr>
        <p:spPr>
          <a:xfrm>
            <a:off x="-592032" y="2800350"/>
            <a:ext cx="46599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PDP</a:t>
            </a:r>
          </a:p>
        </p:txBody>
      </p:sp>
      <p:sp>
        <p:nvSpPr>
          <p:cNvPr id="34" name="Rectangle 33"/>
          <p:cNvSpPr/>
          <p:nvPr/>
        </p:nvSpPr>
        <p:spPr>
          <a:xfrm>
            <a:off x="-592032" y="1333500"/>
            <a:ext cx="46599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35" name="Rectangle 34"/>
          <p:cNvSpPr/>
          <p:nvPr/>
        </p:nvSpPr>
        <p:spPr>
          <a:xfrm>
            <a:off x="-751018" y="1704976"/>
            <a:ext cx="624978"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SNP</a:t>
            </a:r>
          </a:p>
        </p:txBody>
      </p:sp>
      <p:sp>
        <p:nvSpPr>
          <p:cNvPr id="36" name="Rectangle 35"/>
          <p:cNvSpPr/>
          <p:nvPr/>
        </p:nvSpPr>
        <p:spPr>
          <a:xfrm>
            <a:off x="-1375996" y="2438400"/>
            <a:ext cx="1249956"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
        <p:nvSpPr>
          <p:cNvPr id="37" name="Rectangle 36"/>
          <p:cNvSpPr/>
          <p:nvPr/>
        </p:nvSpPr>
        <p:spPr>
          <a:xfrm>
            <a:off x="-981492" y="3171825"/>
            <a:ext cx="855452" cy="304800"/>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PFFS</a:t>
            </a:r>
          </a:p>
        </p:txBody>
      </p:sp>
      <p:sp>
        <p:nvSpPr>
          <p:cNvPr id="38" name="Rectangle 37"/>
          <p:cNvSpPr/>
          <p:nvPr/>
        </p:nvSpPr>
        <p:spPr>
          <a:xfrm>
            <a:off x="9753600" y="1466851"/>
            <a:ext cx="196215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Regional PPO</a:t>
            </a:r>
          </a:p>
        </p:txBody>
      </p:sp>
      <p:sp>
        <p:nvSpPr>
          <p:cNvPr id="27" name="Rectangle 26"/>
          <p:cNvSpPr/>
          <p:nvPr/>
        </p:nvSpPr>
        <p:spPr>
          <a:xfrm>
            <a:off x="-1752600" y="3562350"/>
            <a:ext cx="1626560" cy="304800"/>
          </a:xfrm>
          <a:prstGeom prst="rect">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Medicare Supplement</a:t>
            </a:r>
          </a:p>
        </p:txBody>
      </p:sp>
      <p:sp>
        <p:nvSpPr>
          <p:cNvPr id="21" name="Rectangle 20"/>
          <p:cNvSpPr/>
          <p:nvPr/>
        </p:nvSpPr>
        <p:spPr>
          <a:xfrm>
            <a:off x="6982558" y="1970923"/>
            <a:ext cx="1981200" cy="304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t"/>
          <a:lstStyle/>
          <a:p>
            <a:pPr algn="ctr"/>
            <a:r>
              <a:rPr lang="en-US" sz="1100" b="1" dirty="0"/>
              <a:t>Local PPO</a:t>
            </a:r>
          </a:p>
        </p:txBody>
      </p:sp>
      <p:sp>
        <p:nvSpPr>
          <p:cNvPr id="22" name="Rectangle 21"/>
          <p:cNvSpPr/>
          <p:nvPr/>
        </p:nvSpPr>
        <p:spPr>
          <a:xfrm>
            <a:off x="2400300" y="2145530"/>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MS Dual SNP</a:t>
            </a:r>
          </a:p>
          <a:p>
            <a:pPr lvl="0" algn="ctr"/>
            <a:r>
              <a:rPr lang="en-US" sz="1400" b="1" dirty="0">
                <a:solidFill>
                  <a:srgbClr val="414042"/>
                </a:solidFill>
              </a:rPr>
              <a:t>H1036-222</a:t>
            </a:r>
            <a:endParaRPr lang="en-US" sz="1400" dirty="0">
              <a:solidFill>
                <a:srgbClr val="414042"/>
              </a:solidFill>
            </a:endParaRPr>
          </a:p>
          <a:p>
            <a:r>
              <a:rPr lang="en-US" sz="1100" b="1" dirty="0">
                <a:solidFill>
                  <a:schemeClr val="accent4"/>
                </a:solidFill>
              </a:rPr>
              <a:t>$0 Premium</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/SPEC</a:t>
            </a:r>
            <a:r>
              <a:rPr lang="en-US" sz="1100" dirty="0">
                <a:solidFill>
                  <a:schemeClr val="accent4"/>
                </a:solidFill>
              </a:rPr>
              <a:t>:  $0/$0</a:t>
            </a:r>
          </a:p>
          <a:p>
            <a:r>
              <a:rPr lang="en-US" sz="1100" b="1" dirty="0">
                <a:solidFill>
                  <a:schemeClr val="accent4"/>
                </a:solidFill>
              </a:rPr>
              <a:t>Inpatient</a:t>
            </a:r>
            <a:r>
              <a:rPr lang="en-US" sz="1100" dirty="0">
                <a:solidFill>
                  <a:schemeClr val="accent4"/>
                </a:solidFill>
              </a:rPr>
              <a:t>: $0</a:t>
            </a:r>
          </a:p>
          <a:p>
            <a:r>
              <a:rPr lang="en-US" sz="1100" b="1" dirty="0">
                <a:solidFill>
                  <a:schemeClr val="accent4"/>
                </a:solidFill>
              </a:rPr>
              <a:t>Outpatient:  </a:t>
            </a:r>
            <a:r>
              <a:rPr lang="en-US" sz="1100" dirty="0">
                <a:solidFill>
                  <a:schemeClr val="accent4"/>
                </a:solidFill>
              </a:rPr>
              <a:t>$0</a:t>
            </a:r>
          </a:p>
          <a:p>
            <a:r>
              <a:rPr lang="en-US" sz="1100" b="1" dirty="0">
                <a:solidFill>
                  <a:schemeClr val="accent4"/>
                </a:solidFill>
              </a:rPr>
              <a:t>OTC:</a:t>
            </a:r>
            <a:r>
              <a:rPr lang="en-US" sz="1100" dirty="0">
                <a:solidFill>
                  <a:schemeClr val="accent4"/>
                </a:solidFill>
              </a:rPr>
              <a:t> $50 Month </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YES</a:t>
            </a: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Transportation, Lifeline</a:t>
            </a:r>
          </a:p>
          <a:p>
            <a:endParaRPr lang="en-US" sz="1100" b="1"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 Attala, Copiah, Hinds, Madison, Rankin, Desoto, Harrison, Hancock, Pearl River, Jackson</a:t>
            </a:r>
          </a:p>
          <a:p>
            <a:endParaRPr lang="en-US" sz="1100" dirty="0">
              <a:solidFill>
                <a:schemeClr val="accent4"/>
              </a:solidFill>
            </a:endParaRPr>
          </a:p>
        </p:txBody>
      </p:sp>
      <p:sp>
        <p:nvSpPr>
          <p:cNvPr id="20" name="Rectangle 19"/>
          <p:cNvSpPr/>
          <p:nvPr/>
        </p:nvSpPr>
        <p:spPr>
          <a:xfrm>
            <a:off x="2495550" y="1981200"/>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
        <p:nvSpPr>
          <p:cNvPr id="28" name="Rectangle 27"/>
          <p:cNvSpPr/>
          <p:nvPr/>
        </p:nvSpPr>
        <p:spPr>
          <a:xfrm>
            <a:off x="4629150" y="2154257"/>
            <a:ext cx="2171700" cy="37338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endParaRPr lang="en-US" sz="1400" b="1" dirty="0">
              <a:solidFill>
                <a:srgbClr val="414042"/>
              </a:solidFill>
            </a:endParaRPr>
          </a:p>
          <a:p>
            <a:pPr lvl="0" algn="ctr"/>
            <a:r>
              <a:rPr lang="en-US" sz="1400" b="1" dirty="0">
                <a:solidFill>
                  <a:srgbClr val="414042"/>
                </a:solidFill>
              </a:rPr>
              <a:t>Part B Giveback</a:t>
            </a:r>
          </a:p>
          <a:p>
            <a:pPr lvl="0" algn="ctr"/>
            <a:r>
              <a:rPr lang="en-US" sz="1400" b="1" dirty="0">
                <a:solidFill>
                  <a:srgbClr val="414042"/>
                </a:solidFill>
              </a:rPr>
              <a:t>H6622-047</a:t>
            </a:r>
            <a:endParaRPr lang="en-US" sz="1400" dirty="0">
              <a:solidFill>
                <a:srgbClr val="414042"/>
              </a:solidFill>
            </a:endParaRPr>
          </a:p>
          <a:p>
            <a:r>
              <a:rPr lang="en-US" sz="1100" b="1" dirty="0">
                <a:solidFill>
                  <a:schemeClr val="accent4"/>
                </a:solidFill>
              </a:rPr>
              <a:t>$0 Premium</a:t>
            </a:r>
          </a:p>
          <a:p>
            <a:r>
              <a:rPr lang="en-US" sz="1100" b="1" dirty="0">
                <a:solidFill>
                  <a:schemeClr val="accent4"/>
                </a:solidFill>
              </a:rPr>
              <a:t>($40 monthly Part B Giveback)</a:t>
            </a:r>
            <a:endParaRPr lang="en-US" sz="1100" dirty="0">
              <a:solidFill>
                <a:schemeClr val="accent4"/>
              </a:solidFill>
            </a:endParaRPr>
          </a:p>
          <a:p>
            <a:r>
              <a:rPr lang="en-US" sz="1100" b="1" dirty="0">
                <a:solidFill>
                  <a:schemeClr val="accent4"/>
                </a:solidFill>
              </a:rPr>
              <a:t>MOOP</a:t>
            </a:r>
            <a:r>
              <a:rPr lang="en-US" sz="1100" dirty="0">
                <a:solidFill>
                  <a:schemeClr val="accent4"/>
                </a:solidFill>
              </a:rPr>
              <a:t>: $6700</a:t>
            </a:r>
          </a:p>
          <a:p>
            <a:r>
              <a:rPr lang="en-US" sz="1100" b="1" dirty="0">
                <a:solidFill>
                  <a:schemeClr val="accent4"/>
                </a:solidFill>
              </a:rPr>
              <a:t>PCP / SPEC</a:t>
            </a:r>
            <a:r>
              <a:rPr lang="en-US" sz="1100" dirty="0">
                <a:solidFill>
                  <a:schemeClr val="accent4"/>
                </a:solidFill>
              </a:rPr>
              <a:t>: 20%</a:t>
            </a:r>
          </a:p>
          <a:p>
            <a:r>
              <a:rPr lang="en-US" sz="1100" b="1" dirty="0">
                <a:solidFill>
                  <a:schemeClr val="accent4"/>
                </a:solidFill>
              </a:rPr>
              <a:t>Inpatient</a:t>
            </a:r>
            <a:r>
              <a:rPr lang="en-US" sz="1100" dirty="0">
                <a:solidFill>
                  <a:schemeClr val="accent4"/>
                </a:solidFill>
              </a:rPr>
              <a:t>: $550 Days 1-3</a:t>
            </a:r>
          </a:p>
          <a:p>
            <a:r>
              <a:rPr lang="en-US" sz="1100" b="1" dirty="0">
                <a:solidFill>
                  <a:schemeClr val="accent4"/>
                </a:solidFill>
              </a:rPr>
              <a:t>Outpatient:  </a:t>
            </a:r>
            <a:r>
              <a:rPr lang="en-US" sz="1100" dirty="0">
                <a:solidFill>
                  <a:schemeClr val="accent4"/>
                </a:solidFill>
              </a:rPr>
              <a:t>20%</a:t>
            </a:r>
          </a:p>
          <a:p>
            <a:r>
              <a:rPr lang="en-US" sz="1100" b="1" dirty="0">
                <a:solidFill>
                  <a:schemeClr val="accent4"/>
                </a:solidFill>
              </a:rPr>
              <a:t>OTC:</a:t>
            </a:r>
            <a:r>
              <a:rPr lang="en-US" sz="1100" dirty="0">
                <a:solidFill>
                  <a:schemeClr val="accent4"/>
                </a:solidFill>
              </a:rPr>
              <a:t> $45 Quarter</a:t>
            </a:r>
          </a:p>
          <a:p>
            <a:r>
              <a:rPr lang="en-US" sz="1100" b="1" dirty="0">
                <a:solidFill>
                  <a:schemeClr val="accent4"/>
                </a:solidFill>
              </a:rPr>
              <a:t>Dental:  </a:t>
            </a:r>
            <a:r>
              <a:rPr lang="en-US" sz="1100" dirty="0">
                <a:solidFill>
                  <a:schemeClr val="accent4"/>
                </a:solidFill>
              </a:rPr>
              <a:t>YES</a:t>
            </a:r>
          </a:p>
          <a:p>
            <a:r>
              <a:rPr lang="en-US" sz="1100" b="1" dirty="0">
                <a:solidFill>
                  <a:schemeClr val="accent4"/>
                </a:solidFill>
              </a:rPr>
              <a:t>Vision: </a:t>
            </a:r>
            <a:r>
              <a:rPr lang="en-US" sz="1100" dirty="0">
                <a:solidFill>
                  <a:schemeClr val="accent4"/>
                </a:solidFill>
              </a:rPr>
              <a:t>YES</a:t>
            </a:r>
          </a:p>
          <a:p>
            <a:r>
              <a:rPr lang="en-US" sz="1100" b="1" dirty="0">
                <a:solidFill>
                  <a:schemeClr val="accent4"/>
                </a:solidFill>
              </a:rPr>
              <a:t>Hearing: </a:t>
            </a:r>
            <a:r>
              <a:rPr lang="en-US" sz="1100" dirty="0">
                <a:solidFill>
                  <a:schemeClr val="accent4"/>
                </a:solidFill>
              </a:rPr>
              <a:t>NO </a:t>
            </a:r>
            <a:endParaRPr lang="en-US" sz="1100" dirty="0">
              <a:solidFill>
                <a:srgbClr val="FF0000"/>
              </a:solidFill>
            </a:endParaRPr>
          </a:p>
          <a:p>
            <a:r>
              <a:rPr lang="en-US" sz="1100" b="1" dirty="0" err="1">
                <a:solidFill>
                  <a:schemeClr val="accent4"/>
                </a:solidFill>
              </a:rPr>
              <a:t>Misc</a:t>
            </a:r>
            <a:r>
              <a:rPr lang="en-US" sz="1100" b="1" dirty="0">
                <a:solidFill>
                  <a:schemeClr val="accent4"/>
                </a:solidFill>
              </a:rPr>
              <a:t>:  </a:t>
            </a:r>
            <a:r>
              <a:rPr lang="en-US" sz="1100" dirty="0">
                <a:solidFill>
                  <a:schemeClr val="accent4"/>
                </a:solidFill>
              </a:rPr>
              <a:t>Must pay Part B Deductible</a:t>
            </a:r>
          </a:p>
          <a:p>
            <a:endParaRPr lang="en-US" sz="1100" dirty="0">
              <a:solidFill>
                <a:schemeClr val="accent4"/>
              </a:solidFill>
            </a:endParaRPr>
          </a:p>
          <a:p>
            <a:r>
              <a:rPr lang="en-US" sz="1100" b="1" dirty="0">
                <a:solidFill>
                  <a:schemeClr val="accent4"/>
                </a:solidFill>
              </a:rPr>
              <a:t>Rx Included or No Rx</a:t>
            </a:r>
            <a:r>
              <a:rPr lang="en-US" sz="1100" dirty="0">
                <a:solidFill>
                  <a:schemeClr val="accent4"/>
                </a:solidFill>
              </a:rPr>
              <a:t>: YES</a:t>
            </a:r>
          </a:p>
          <a:p>
            <a:r>
              <a:rPr lang="en-US" sz="1100" dirty="0">
                <a:solidFill>
                  <a:schemeClr val="accent4"/>
                </a:solidFill>
              </a:rPr>
              <a:t>$375 Deductible Tiers 3/4/5</a:t>
            </a:r>
          </a:p>
          <a:p>
            <a:endParaRPr lang="en-US" sz="1100" b="1" dirty="0">
              <a:solidFill>
                <a:schemeClr val="accent4"/>
              </a:solidFill>
            </a:endParaRPr>
          </a:p>
          <a:p>
            <a:r>
              <a:rPr lang="en-US" sz="1100" b="1" dirty="0">
                <a:solidFill>
                  <a:schemeClr val="accent4"/>
                </a:solidFill>
              </a:rPr>
              <a:t>Serving Counties </a:t>
            </a:r>
            <a:r>
              <a:rPr lang="en-US" sz="1100" dirty="0">
                <a:solidFill>
                  <a:schemeClr val="accent4"/>
                </a:solidFill>
              </a:rPr>
              <a:t>: Attala, Copiah, Hinds, Madison, Rankin</a:t>
            </a:r>
          </a:p>
        </p:txBody>
      </p:sp>
      <p:sp>
        <p:nvSpPr>
          <p:cNvPr id="24" name="Rectangle 23"/>
          <p:cNvSpPr/>
          <p:nvPr/>
        </p:nvSpPr>
        <p:spPr>
          <a:xfrm>
            <a:off x="4724400" y="1978842"/>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ctr"/>
            <a:r>
              <a:rPr lang="en-US" sz="1100" b="1" dirty="0"/>
              <a:t>HMO</a:t>
            </a:r>
          </a:p>
        </p:txBody>
      </p:sp>
    </p:spTree>
    <p:extLst>
      <p:ext uri="{BB962C8B-B14F-4D97-AF65-F5344CB8AC3E}">
        <p14:creationId xmlns:p14="http://schemas.microsoft.com/office/powerpoint/2010/main" val="143550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1150" y="1143000"/>
            <a:ext cx="59817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Mississippi Highlights:  </a:t>
            </a:r>
            <a:r>
              <a:rPr lang="en-US" sz="2000" b="1" dirty="0">
                <a:solidFill>
                  <a:schemeClr val="accent2"/>
                </a:solidFill>
              </a:rPr>
              <a:t>Jackson Metro</a:t>
            </a:r>
          </a:p>
        </p:txBody>
      </p:sp>
      <p:sp>
        <p:nvSpPr>
          <p:cNvPr id="10" name="TextBox 9"/>
          <p:cNvSpPr txBox="1"/>
          <p:nvPr/>
        </p:nvSpPr>
        <p:spPr>
          <a:xfrm>
            <a:off x="1371602" y="2327404"/>
            <a:ext cx="7620000" cy="1569660"/>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New $0 Premium $40 Part B Giveback Plan</a:t>
            </a:r>
          </a:p>
          <a:p>
            <a:pPr marL="171450" lvl="0" indent="-171450">
              <a:buFont typeface="Arial" panose="020B0604020202020204" pitchFamily="34" charset="0"/>
              <a:buChar char="•"/>
            </a:pPr>
            <a:r>
              <a:rPr lang="en-US" sz="1200" dirty="0">
                <a:solidFill>
                  <a:srgbClr val="414042"/>
                </a:solidFill>
              </a:rPr>
              <a:t>HMO plans include various levels of Dental, Hearing, &amp;  Vision benefits</a:t>
            </a:r>
          </a:p>
          <a:p>
            <a:pPr marL="171450" lvl="0" indent="-171450">
              <a:buFont typeface="Arial" panose="020B0604020202020204" pitchFamily="34" charset="0"/>
              <a:buChar char="•"/>
            </a:pPr>
            <a:r>
              <a:rPr lang="en-US" sz="1200" dirty="0">
                <a:solidFill>
                  <a:srgbClr val="414042"/>
                </a:solidFill>
              </a:rPr>
              <a:t>4 star plans</a:t>
            </a:r>
          </a:p>
          <a:p>
            <a:pPr marL="171450" lvl="0" indent="-171450">
              <a:buFont typeface="Arial" panose="020B0604020202020204" pitchFamily="34" charset="0"/>
              <a:buChar char="•"/>
            </a:pPr>
            <a:r>
              <a:rPr lang="en-US" sz="1200" dirty="0">
                <a:solidFill>
                  <a:srgbClr val="414042"/>
                </a:solidFill>
              </a:rPr>
              <a:t>No referrals required to see specialist</a:t>
            </a:r>
          </a:p>
          <a:p>
            <a:pPr marL="171450" lvl="0" indent="-171450">
              <a:buFont typeface="Arial" panose="020B0604020202020204" pitchFamily="34" charset="0"/>
              <a:buChar char="•"/>
            </a:pPr>
            <a:r>
              <a:rPr lang="en-US" sz="1200" dirty="0">
                <a:solidFill>
                  <a:srgbClr val="414042"/>
                </a:solidFill>
              </a:rPr>
              <a:t>Over the Counter (OTC) Benefits on all products</a:t>
            </a:r>
          </a:p>
          <a:p>
            <a:pPr marL="171450" lvl="0" indent="-171450">
              <a:buFont typeface="Arial" panose="020B0604020202020204" pitchFamily="34" charset="0"/>
              <a:buChar char="•"/>
            </a:pPr>
            <a:r>
              <a:rPr lang="en-US" sz="1200" dirty="0">
                <a:solidFill>
                  <a:srgbClr val="414042"/>
                </a:solidFill>
              </a:rPr>
              <a:t>Transportation benefit on Dual SNP Plan</a:t>
            </a:r>
          </a:p>
          <a:p>
            <a:pPr marL="171450" lvl="0" indent="-171450">
              <a:buFont typeface="Arial" panose="020B0604020202020204" pitchFamily="34" charset="0"/>
              <a:buChar char="•"/>
            </a:pPr>
            <a:r>
              <a:rPr lang="en-US" sz="1200" dirty="0">
                <a:solidFill>
                  <a:srgbClr val="414042"/>
                </a:solidFill>
              </a:rPr>
              <a:t>Silver Sneakers – free fitness and gym membership</a:t>
            </a:r>
          </a:p>
          <a:p>
            <a:pPr marL="171450" lvl="0" indent="-171450">
              <a:buFont typeface="Arial" panose="020B0604020202020204" pitchFamily="34" charset="0"/>
              <a:buChar char="•"/>
            </a:pPr>
            <a:r>
              <a:rPr lang="en-US" sz="1200" dirty="0">
                <a:solidFill>
                  <a:srgbClr val="414042"/>
                </a:solidFill>
              </a:rPr>
              <a:t>$0 Tier 1 &amp; 2 Rx Benefits if member uses Humana Mail order for 90 day supply</a:t>
            </a:r>
          </a:p>
        </p:txBody>
      </p:sp>
      <p:sp>
        <p:nvSpPr>
          <p:cNvPr id="11" name="Rectangle 10"/>
          <p:cNvSpPr/>
          <p:nvPr/>
        </p:nvSpPr>
        <p:spPr>
          <a:xfrm rot="2700000">
            <a:off x="595384" y="2568136"/>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3" name="Rectangle 12"/>
          <p:cNvSpPr/>
          <p:nvPr/>
        </p:nvSpPr>
        <p:spPr>
          <a:xfrm rot="2700000">
            <a:off x="595383" y="40899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5" name="Rectangle 14"/>
          <p:cNvSpPr/>
          <p:nvPr/>
        </p:nvSpPr>
        <p:spPr>
          <a:xfrm>
            <a:off x="1371602" y="2019673"/>
            <a:ext cx="1547058" cy="307777"/>
          </a:xfrm>
          <a:prstGeom prst="rect">
            <a:avLst/>
          </a:prstGeom>
        </p:spPr>
        <p:txBody>
          <a:bodyPr wrap="square">
            <a:spAutoFit/>
          </a:bodyPr>
          <a:lstStyle/>
          <a:p>
            <a:pPr lvl="0"/>
            <a:r>
              <a:rPr lang="en-US" sz="1400" b="1" dirty="0">
                <a:solidFill>
                  <a:srgbClr val="414042"/>
                </a:solidFill>
              </a:rPr>
              <a:t>Benefit Highlights</a:t>
            </a:r>
            <a:endParaRPr lang="en-US" sz="1400" dirty="0">
              <a:solidFill>
                <a:srgbClr val="414042"/>
              </a:solidFill>
            </a:endParaRPr>
          </a:p>
        </p:txBody>
      </p:sp>
      <p:sp>
        <p:nvSpPr>
          <p:cNvPr id="16" name="TextBox 15"/>
          <p:cNvSpPr txBox="1"/>
          <p:nvPr/>
        </p:nvSpPr>
        <p:spPr>
          <a:xfrm>
            <a:off x="1390652" y="4230469"/>
            <a:ext cx="7620000" cy="646331"/>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HMO Network includes St. Dominic and Baptist Health Systems – all hospitals and providers</a:t>
            </a:r>
          </a:p>
          <a:p>
            <a:pPr marL="171450" lvl="0" indent="-171450">
              <a:buFont typeface="Arial" panose="020B0604020202020204" pitchFamily="34" charset="0"/>
              <a:buChar char="•"/>
            </a:pPr>
            <a:r>
              <a:rPr lang="en-US" sz="1200" dirty="0">
                <a:solidFill>
                  <a:srgbClr val="414042"/>
                </a:solidFill>
              </a:rPr>
              <a:t>PPO Network includes St. Dominic, Baptist Health Systems and Merit facilities</a:t>
            </a:r>
          </a:p>
          <a:p>
            <a:pPr marL="171450" lvl="0" indent="-171450">
              <a:buFont typeface="Arial" panose="020B0604020202020204" pitchFamily="34" charset="0"/>
              <a:buChar char="•"/>
            </a:pPr>
            <a:r>
              <a:rPr lang="en-US" sz="1200" dirty="0">
                <a:solidFill>
                  <a:srgbClr val="414042"/>
                </a:solidFill>
              </a:rPr>
              <a:t>Strong Relationships with Providers </a:t>
            </a:r>
          </a:p>
        </p:txBody>
      </p:sp>
      <p:sp>
        <p:nvSpPr>
          <p:cNvPr id="17" name="Rectangle 16"/>
          <p:cNvSpPr/>
          <p:nvPr/>
        </p:nvSpPr>
        <p:spPr>
          <a:xfrm>
            <a:off x="1390652" y="3922738"/>
            <a:ext cx="1616596" cy="307777"/>
          </a:xfrm>
          <a:prstGeom prst="rect">
            <a:avLst/>
          </a:prstGeom>
        </p:spPr>
        <p:txBody>
          <a:bodyPr wrap="none">
            <a:spAutoFit/>
          </a:bodyPr>
          <a:lstStyle/>
          <a:p>
            <a:pPr lvl="0"/>
            <a:r>
              <a:rPr lang="en-US" sz="1400" b="1" dirty="0"/>
              <a:t>Network Highlights</a:t>
            </a:r>
            <a:endParaRPr lang="en-US" sz="1400" dirty="0">
              <a:solidFill>
                <a:srgbClr val="414042"/>
              </a:solidFill>
            </a:endParaRPr>
          </a:p>
        </p:txBody>
      </p:sp>
      <p:sp>
        <p:nvSpPr>
          <p:cNvPr id="18" name="Rectangle 17"/>
          <p:cNvSpPr/>
          <p:nvPr/>
        </p:nvSpPr>
        <p:spPr>
          <a:xfrm rot="2700000">
            <a:off x="595383" y="5537779"/>
            <a:ext cx="626420" cy="6264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endParaRPr>
          </a:p>
        </p:txBody>
      </p:sp>
      <p:sp>
        <p:nvSpPr>
          <p:cNvPr id="19" name="TextBox 18"/>
          <p:cNvSpPr txBox="1"/>
          <p:nvPr/>
        </p:nvSpPr>
        <p:spPr>
          <a:xfrm>
            <a:off x="1390652" y="5509736"/>
            <a:ext cx="7620000" cy="830997"/>
          </a:xfrm>
          <a:prstGeom prst="rect">
            <a:avLst/>
          </a:prstGeom>
          <a:noFill/>
        </p:spPr>
        <p:txBody>
          <a:bodyPr wrap="square" numCol="1" rtlCol="0">
            <a:spAutoFit/>
          </a:bodyPr>
          <a:lstStyle/>
          <a:p>
            <a:pPr marL="171450" lvl="0" indent="-171450">
              <a:buFont typeface="Arial" panose="020B0604020202020204" pitchFamily="34" charset="0"/>
              <a:buChar char="•"/>
            </a:pPr>
            <a:r>
              <a:rPr lang="en-US" sz="1200" dirty="0">
                <a:solidFill>
                  <a:srgbClr val="414042"/>
                </a:solidFill>
              </a:rPr>
              <a:t>57,000 Members Strong and Growing - #1 MAPD Carrier in the state of MS</a:t>
            </a:r>
          </a:p>
          <a:p>
            <a:pPr marL="171450" lvl="0" indent="-171450">
              <a:buFont typeface="Arial" panose="020B0604020202020204" pitchFamily="34" charset="0"/>
              <a:buChar char="•"/>
            </a:pPr>
            <a:r>
              <a:rPr lang="en-US" sz="1200" dirty="0">
                <a:solidFill>
                  <a:srgbClr val="414042"/>
                </a:solidFill>
              </a:rPr>
              <a:t>Strong Brand Recognition In Market </a:t>
            </a:r>
          </a:p>
          <a:p>
            <a:pPr marL="171450" lvl="0" indent="-171450">
              <a:buFont typeface="Arial" panose="020B0604020202020204" pitchFamily="34" charset="0"/>
              <a:buChar char="•"/>
            </a:pPr>
            <a:r>
              <a:rPr lang="en-US" sz="1200" dirty="0">
                <a:solidFill>
                  <a:srgbClr val="414042"/>
                </a:solidFill>
              </a:rPr>
              <a:t>Local Market office and Support Team in Ridgeland</a:t>
            </a:r>
          </a:p>
          <a:p>
            <a:pPr marL="171450" lvl="0" indent="-171450">
              <a:buFont typeface="Arial" panose="020B0604020202020204" pitchFamily="34" charset="0"/>
              <a:buChar char="•"/>
            </a:pPr>
            <a:r>
              <a:rPr lang="en-US" sz="1200" dirty="0">
                <a:solidFill>
                  <a:srgbClr val="414042"/>
                </a:solidFill>
              </a:rPr>
              <a:t>Year Round Selling opportunities: Dual SNP Plan </a:t>
            </a:r>
          </a:p>
        </p:txBody>
      </p:sp>
      <p:sp>
        <p:nvSpPr>
          <p:cNvPr id="20" name="Rectangle 19"/>
          <p:cNvSpPr/>
          <p:nvPr/>
        </p:nvSpPr>
        <p:spPr>
          <a:xfrm>
            <a:off x="1390652" y="5202005"/>
            <a:ext cx="1998047" cy="307777"/>
          </a:xfrm>
          <a:prstGeom prst="rect">
            <a:avLst/>
          </a:prstGeom>
        </p:spPr>
        <p:txBody>
          <a:bodyPr wrap="none">
            <a:spAutoFit/>
          </a:bodyPr>
          <a:lstStyle/>
          <a:p>
            <a:pPr lvl="0"/>
            <a:r>
              <a:rPr lang="en-US" sz="1400" b="1" dirty="0"/>
              <a:t>Competitive Advantages</a:t>
            </a:r>
            <a:endParaRPr lang="en-US" sz="1400" dirty="0">
              <a:solidFill>
                <a:srgbClr val="414042"/>
              </a:solidFill>
            </a:endParaRPr>
          </a:p>
        </p:txBody>
      </p:sp>
      <p:cxnSp>
        <p:nvCxnSpPr>
          <p:cNvPr id="23" name="Straight Connector 22"/>
          <p:cNvCxnSpPr/>
          <p:nvPr/>
        </p:nvCxnSpPr>
        <p:spPr>
          <a:xfrm>
            <a:off x="913593" y="3324292"/>
            <a:ext cx="0" cy="63595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08593" y="4876800"/>
            <a:ext cx="5001" cy="53124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93" y="4287167"/>
            <a:ext cx="433009" cy="26646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70" y="2675096"/>
            <a:ext cx="411881" cy="4118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2821" y="5688730"/>
            <a:ext cx="354731" cy="343568"/>
          </a:xfrm>
          <a:prstGeom prst="rect">
            <a:avLst/>
          </a:prstGeom>
        </p:spPr>
      </p:pic>
    </p:spTree>
    <p:extLst>
      <p:ext uri="{BB962C8B-B14F-4D97-AF65-F5344CB8AC3E}">
        <p14:creationId xmlns:p14="http://schemas.microsoft.com/office/powerpoint/2010/main" val="1266853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14042"/>
      </a:dk2>
      <a:lt2>
        <a:srgbClr val="86C446"/>
      </a:lt2>
      <a:accent1>
        <a:srgbClr val="5C9A1B"/>
      </a:accent1>
      <a:accent2>
        <a:srgbClr val="1D5B2D"/>
      </a:accent2>
      <a:accent3>
        <a:srgbClr val="AA005F"/>
      </a:accent3>
      <a:accent4>
        <a:srgbClr val="414042"/>
      </a:accent4>
      <a:accent5>
        <a:srgbClr val="CACACA"/>
      </a:accent5>
      <a:accent6>
        <a:srgbClr val="F79646"/>
      </a:accent6>
      <a:hlink>
        <a:srgbClr val="0000FF"/>
      </a:hlink>
      <a:folHlink>
        <a:srgbClr val="AA0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5041</TotalTime>
  <Words>2184</Words>
  <Application>Microsoft Office PowerPoint</Application>
  <PresentationFormat>On-screen Show (4:3)</PresentationFormat>
  <Paragraphs>468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BentonSansF Book</vt:lpstr>
      <vt:lpstr>Bradley Hand ITC</vt:lpstr>
      <vt:lpstr>Calibri</vt:lpstr>
      <vt:lpstr>Office Theme</vt:lpstr>
      <vt:lpstr>PowerPoint Presentation</vt:lpstr>
      <vt:lpstr>PowerPoint Presentation</vt:lpstr>
      <vt:lpstr>Mississippi Key Points – 2018</vt:lpstr>
      <vt:lpstr>Statewide Dashboard</vt:lpstr>
      <vt:lpstr>PowerPoint Presentation</vt:lpstr>
      <vt:lpstr>PowerPoint Presentation</vt:lpstr>
      <vt:lpstr>Jackson Metro </vt:lpstr>
      <vt:lpstr>PowerPoint Presentation</vt:lpstr>
      <vt:lpstr>PowerPoint Presentation</vt:lpstr>
      <vt:lpstr>MS Gulf Coast</vt:lpstr>
      <vt:lpstr>PowerPoint Presentation</vt:lpstr>
      <vt:lpstr>PowerPoint Presentation</vt:lpstr>
      <vt:lpstr>Hattiesburg Area</vt:lpstr>
      <vt:lpstr>PowerPoint Presentation</vt:lpstr>
      <vt:lpstr>PowerPoint Presentation</vt:lpstr>
      <vt:lpstr>Desoto</vt:lpstr>
      <vt:lpstr>PowerPoint Presentation</vt:lpstr>
      <vt:lpstr>PowerPoint Presentation</vt:lpstr>
    </vt:vector>
  </TitlesOfParts>
  <Company>Humana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Strange</dc:creator>
  <cp:lastModifiedBy>Elizabeth Dauterive</cp:lastModifiedBy>
  <cp:revision>128</cp:revision>
  <cp:lastPrinted>2017-05-22T14:09:24Z</cp:lastPrinted>
  <dcterms:created xsi:type="dcterms:W3CDTF">2016-08-30T19:06:39Z</dcterms:created>
  <dcterms:modified xsi:type="dcterms:W3CDTF">2017-07-31T21:13:07Z</dcterms:modified>
</cp:coreProperties>
</file>