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"/>
  </p:notesMasterIdLst>
  <p:sldIdLst>
    <p:sldId id="256" r:id="rId2"/>
    <p:sldId id="259" r:id="rId3"/>
    <p:sldId id="257" r:id="rId4"/>
    <p:sldId id="258" r:id="rId5"/>
  </p:sldIdLst>
  <p:sldSz cx="4572000" cy="3657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5B3"/>
    <a:srgbClr val="F6C95F"/>
    <a:srgbClr val="B1E9F1"/>
    <a:srgbClr val="4FCFE0"/>
    <a:srgbClr val="D4F0F4"/>
    <a:srgbClr val="B3E4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7" autoAdjust="0"/>
    <p:restoredTop sz="75023" autoAdjust="0"/>
  </p:normalViewPr>
  <p:slideViewPr>
    <p:cSldViewPr snapToGrid="0">
      <p:cViewPr varScale="1">
        <p:scale>
          <a:sx n="203" d="100"/>
          <a:sy n="203" d="100"/>
        </p:scale>
        <p:origin x="75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30787-6075-4C94-86BA-5B4CCD5BE43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00188" y="1143000"/>
            <a:ext cx="3857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BBC19-E01A-4CEA-BD28-00B40954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08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1pPr>
    <a:lvl2pPr marL="235092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2pPr>
    <a:lvl3pPr marL="470184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3pPr>
    <a:lvl4pPr marL="705277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4pPr>
    <a:lvl5pPr marL="940369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5pPr>
    <a:lvl6pPr marL="1175461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6pPr>
    <a:lvl7pPr marL="1410553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7pPr>
    <a:lvl8pPr marL="1645646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8pPr>
    <a:lvl9pPr marL="1880738" algn="l" defTabSz="470184" rtl="0" eaLnBrk="1" latinLnBrk="0" hangingPunct="1">
      <a:defRPr sz="61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BC19-E01A-4CEA-BD28-00B4095426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16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get lost in the confusion of recent coverage changes. We can help you navigate your options and get you on a new plan. </a:t>
            </a:r>
          </a:p>
          <a:p>
            <a:endParaRPr lang="en-US" dirty="0"/>
          </a:p>
          <a:p>
            <a:r>
              <a:rPr lang="en-US" dirty="0"/>
              <a:t>You may even qualify for a plan with a $0 monthly premium on Marketplace!</a:t>
            </a:r>
          </a:p>
          <a:p>
            <a:endParaRPr lang="en-US" dirty="0"/>
          </a:p>
          <a:p>
            <a:r>
              <a:rPr lang="en-US" dirty="0"/>
              <a:t>We can help with plan comparisons and find out what you are eligible for. Our services are completely free of charge.</a:t>
            </a:r>
          </a:p>
          <a:p>
            <a:endParaRPr lang="en-US" dirty="0"/>
          </a:p>
          <a:p>
            <a:r>
              <a:rPr lang="en-US" dirty="0"/>
              <a:t>Fill out the form below to connect with a licensed agent.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BC19-E01A-4CEA-BD28-00B4095426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80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have recently received a letter informing you that you will be losing your Medicaid coverage, we would like to help. </a:t>
            </a:r>
          </a:p>
          <a:p>
            <a:endParaRPr lang="en-US" dirty="0"/>
          </a:p>
          <a:p>
            <a:r>
              <a:rPr lang="en-US" dirty="0"/>
              <a:t>You may be eligible for a $0 premium plan.</a:t>
            </a:r>
          </a:p>
          <a:p>
            <a:endParaRPr lang="en-US" dirty="0"/>
          </a:p>
          <a:p>
            <a:r>
              <a:rPr lang="en-US" dirty="0"/>
              <a:t>We can help you compare plans and find out what other options you may qualify for. Get the help you need by filling out the form below.</a:t>
            </a:r>
          </a:p>
          <a:p>
            <a:endParaRPr lang="en-US" dirty="0"/>
          </a:p>
          <a:p>
            <a:r>
              <a:rPr lang="en-US" dirty="0"/>
              <a:t>Help is one click away.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BC19-E01A-4CEA-BD28-00B4095426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04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Do you need help finding health coverage? If you recently lost your Medicaid eligibility, you may have other NO-COST or LOW-COST coverage options. 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We are ready to compare your options and determine what you may qualify for.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Fill out the form below to get started. 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Help is one click away.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BBC19-E01A-4CEA-BD28-00B4095426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6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598593"/>
            <a:ext cx="3886200" cy="1273387"/>
          </a:xfrm>
        </p:spPr>
        <p:txBody>
          <a:bodyPr anchor="b"/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1921087"/>
            <a:ext cx="3429000" cy="883073"/>
          </a:xfrm>
        </p:spPr>
        <p:txBody>
          <a:bodyPr/>
          <a:lstStyle>
            <a:lvl1pPr marL="0" indent="0" algn="ctr">
              <a:buNone/>
              <a:defRPr sz="1200"/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66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83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271838" y="194733"/>
            <a:ext cx="985838" cy="30996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4325" y="194733"/>
            <a:ext cx="2900363" cy="30996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3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7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944" y="911861"/>
            <a:ext cx="3943350" cy="152146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944" y="2447714"/>
            <a:ext cx="3943350" cy="800100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21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973666"/>
            <a:ext cx="1943100" cy="2320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14575" y="973666"/>
            <a:ext cx="1943100" cy="2320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9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21" y="194734"/>
            <a:ext cx="3943350" cy="7069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921" y="896620"/>
            <a:ext cx="1934170" cy="439420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4921" y="1336040"/>
            <a:ext cx="1934170" cy="196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14575" y="896620"/>
            <a:ext cx="1943696" cy="439420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14575" y="1336040"/>
            <a:ext cx="1943696" cy="196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93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9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10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21" y="243840"/>
            <a:ext cx="1474589" cy="85344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695" y="526627"/>
            <a:ext cx="2314575" cy="259926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4921" y="1097280"/>
            <a:ext cx="1474589" cy="2032847"/>
          </a:xfrm>
        </p:spPr>
        <p:txBody>
          <a:bodyPr/>
          <a:lstStyle>
            <a:lvl1pPr marL="0" indent="0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79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21" y="243840"/>
            <a:ext cx="1474589" cy="85344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3695" y="526627"/>
            <a:ext cx="2314575" cy="2599267"/>
          </a:xfrm>
        </p:spPr>
        <p:txBody>
          <a:bodyPr anchor="t"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4921" y="1097280"/>
            <a:ext cx="1474589" cy="2032847"/>
          </a:xfrm>
        </p:spPr>
        <p:txBody>
          <a:bodyPr/>
          <a:lstStyle>
            <a:lvl1pPr marL="0" indent="0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C48-2523-4379-BD1E-F669EF3143F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37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194734"/>
            <a:ext cx="3943350" cy="706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973666"/>
            <a:ext cx="3943350" cy="2320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4325" y="3390054"/>
            <a:ext cx="1028700" cy="194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9AC48-2523-4379-BD1E-F669EF3143F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14475" y="3390054"/>
            <a:ext cx="1543050" cy="194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28975" y="3390054"/>
            <a:ext cx="1028700" cy="194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B99EF-3115-4C9E-A547-7784BE618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0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300" indent="-114300" algn="l" defTabSz="457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FB32B87-A67F-1698-0703-CBB9D437C5BA}"/>
              </a:ext>
            </a:extLst>
          </p:cNvPr>
          <p:cNvSpPr/>
          <p:nvPr/>
        </p:nvSpPr>
        <p:spPr>
          <a:xfrm>
            <a:off x="0" y="503596"/>
            <a:ext cx="4572000" cy="3154004"/>
          </a:xfrm>
          <a:prstGeom prst="rect">
            <a:avLst/>
          </a:prstGeom>
          <a:solidFill>
            <a:srgbClr val="FBE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E26E3-CD9D-2285-56BE-3AE4B11A0204}"/>
              </a:ext>
            </a:extLst>
          </p:cNvPr>
          <p:cNvSpPr txBox="1"/>
          <p:nvPr/>
        </p:nvSpPr>
        <p:spPr>
          <a:xfrm>
            <a:off x="-333784" y="226597"/>
            <a:ext cx="2940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6C95F"/>
                </a:solidFill>
                <a:latin typeface="Montserrat" panose="00000500000000000000" pitchFamily="50" charset="0"/>
              </a:rPr>
              <a:t>Medicaid Ad Package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F873D3-B983-7A59-5925-4D594F795B3E}"/>
              </a:ext>
            </a:extLst>
          </p:cNvPr>
          <p:cNvSpPr txBox="1"/>
          <p:nvPr/>
        </p:nvSpPr>
        <p:spPr>
          <a:xfrm>
            <a:off x="726468" y="973433"/>
            <a:ext cx="31190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Montserrat" panose="00000500000000000000" pitchFamily="50" charset="0"/>
              </a:rPr>
              <a:t>The following ads were designed to run on Facebook as a Lead Campaign.</a:t>
            </a:r>
          </a:p>
          <a:p>
            <a:pPr algn="ctr"/>
            <a:endParaRPr lang="en-US" sz="1000" dirty="0">
              <a:latin typeface="Montserrat" panose="00000500000000000000" pitchFamily="50" charset="0"/>
            </a:endParaRPr>
          </a:p>
          <a:p>
            <a:pPr algn="ctr"/>
            <a:r>
              <a:rPr lang="en-US" sz="1000" dirty="0">
                <a:latin typeface="Montserrat" panose="00000500000000000000" pitchFamily="50" charset="0"/>
              </a:rPr>
              <a:t>We have included suggested ad copy to use in conjunction with each ad. The copy may be found in the “notes” section of the slide. </a:t>
            </a:r>
          </a:p>
          <a:p>
            <a:pPr algn="ctr"/>
            <a:endParaRPr lang="en-US" sz="1000" dirty="0">
              <a:latin typeface="Montserrat" panose="00000500000000000000" pitchFamily="50" charset="0"/>
            </a:endParaRPr>
          </a:p>
          <a:p>
            <a:pPr algn="ctr"/>
            <a:r>
              <a:rPr lang="en-US" sz="1000" dirty="0">
                <a:latin typeface="Montserrat" panose="00000500000000000000" pitchFamily="50" charset="0"/>
              </a:rPr>
              <a:t>Export the slide of the ad you are interested in using as a jpeg.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2E7414-5366-6EA5-6508-240248724D8F}"/>
              </a:ext>
            </a:extLst>
          </p:cNvPr>
          <p:cNvSpPr/>
          <p:nvPr/>
        </p:nvSpPr>
        <p:spPr>
          <a:xfrm>
            <a:off x="1" y="2727760"/>
            <a:ext cx="4254340" cy="703243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B4D8F0-66E9-BBE5-3D07-850B4450AEB8}"/>
              </a:ext>
            </a:extLst>
          </p:cNvPr>
          <p:cNvSpPr txBox="1"/>
          <p:nvPr/>
        </p:nvSpPr>
        <p:spPr>
          <a:xfrm>
            <a:off x="274883" y="2817771"/>
            <a:ext cx="389882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Montserrat" panose="00000500000000000000" pitchFamily="50" charset="0"/>
              </a:rPr>
              <a:t>Disclaimer: We cannot guarantee the success of any ad. Results may vary based on a variety of factors such as location, audience, and budget. These ads have been patterned according to our own experience and research. We recommend testing a few different ads and seeing what works best for your market. </a:t>
            </a:r>
          </a:p>
        </p:txBody>
      </p:sp>
    </p:spTree>
    <p:extLst>
      <p:ext uri="{BB962C8B-B14F-4D97-AF65-F5344CB8AC3E}">
        <p14:creationId xmlns:p14="http://schemas.microsoft.com/office/powerpoint/2010/main" val="658140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7F8B99B-0ECC-05DA-DDC2-B4525AE3B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42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crowd&#10;&#10;Description automatically generated with medium confidence">
            <a:extLst>
              <a:ext uri="{FF2B5EF4-FFF2-40B4-BE49-F238E27FC236}">
                <a16:creationId xmlns:a16="http://schemas.microsoft.com/office/drawing/2014/main" id="{19179F9C-CD5C-9C02-26EA-E1380B9E2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68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person, indoor&#10;&#10;Description automatically generated">
            <a:extLst>
              <a:ext uri="{FF2B5EF4-FFF2-40B4-BE49-F238E27FC236}">
                <a16:creationId xmlns:a16="http://schemas.microsoft.com/office/drawing/2014/main" id="{438C3F00-0BF1-D754-C9BA-0BDC27B1B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57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89</TotalTime>
  <Words>326</Words>
  <Application>Microsoft Office PowerPoint</Application>
  <PresentationFormat>Custom</PresentationFormat>
  <Paragraphs>32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Cali Naughton</dc:creator>
  <cp:lastModifiedBy>Cali Naughton</cp:lastModifiedBy>
  <cp:revision>12</cp:revision>
  <dcterms:created xsi:type="dcterms:W3CDTF">2023-04-12T20:37:56Z</dcterms:created>
  <dcterms:modified xsi:type="dcterms:W3CDTF">2023-04-14T19:31:20Z</dcterms:modified>
</cp:coreProperties>
</file>