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3" r:id="rId6"/>
    <p:sldId id="305" r:id="rId7"/>
    <p:sldId id="257" r:id="rId8"/>
    <p:sldId id="258" r:id="rId9"/>
    <p:sldId id="259" r:id="rId10"/>
    <p:sldId id="260" r:id="rId11"/>
    <p:sldId id="262" r:id="rId12"/>
    <p:sldId id="263" r:id="rId13"/>
    <p:sldId id="264" r:id="rId14"/>
    <p:sldId id="265" r:id="rId15"/>
    <p:sldId id="266" r:id="rId16"/>
    <p:sldId id="267" r:id="rId17"/>
    <p:sldId id="3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AAE0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2" y="1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7DB4B-B9A1-0462-B57B-0A97F5DDB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315AB8-DE5A-1E74-0A17-39C92CCB1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C7445-093F-D0F6-C065-A9B501F0A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859-314A-4101-A217-45056AF41DF8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CEDAD-8629-6E36-ADCB-7CFDCFD76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5551F-0F83-7F48-E52E-26787BBFB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98B8-125D-4534-A6CC-3583A04D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35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1899D-E4C1-598D-ACF1-10271B2AB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5A333A-CF37-A135-5F94-24CA93AE7E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7429D-4376-08CE-BEBD-8C57AC118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859-314A-4101-A217-45056AF41DF8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B7E6A-B210-EBFB-C527-63944F54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C0A7A-9889-5BF4-2B2A-4DBE0F396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98B8-125D-4534-A6CC-3583A04D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6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F33848-1A72-A39D-6BB7-04429DE83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4A0CFE-4A43-AF1C-271F-718AC0517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76181-D0D5-3FDC-C6BE-F673E23DA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859-314A-4101-A217-45056AF41DF8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33294-8C4A-E184-B6BF-16CD8469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2C991-D74C-5C5A-CB98-4E1E6C0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98B8-125D-4534-A6CC-3583A04D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5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C7FE6-8F66-FDB0-F047-AD5567099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A3FE7-6B37-587F-4CA8-3CDCB333C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59B80-C0AB-B052-9042-46F3356B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859-314A-4101-A217-45056AF41DF8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8DA7E-E643-171E-DF5A-4CDBDB1FD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41A7C-71A1-ED65-F860-12A33AFC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98B8-125D-4534-A6CC-3583A04D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5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8CA9-0C28-0C47-55C1-AE0545A7C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DEDF7-7DBD-AF80-3A2A-BC8B13B88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BF55A-D255-71A3-661F-434EFABC3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859-314A-4101-A217-45056AF41DF8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FD49B-0D2F-0249-F95C-61DE42B6C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1E52E-B379-FFA4-4A7F-EF1740B7C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98B8-125D-4534-A6CC-3583A04D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0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8DD54-46FB-55D0-115C-5E1E5AE6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BFA31-12E7-01E3-6BE6-243311F8A2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D4012-3242-E23F-192D-6398FDD20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1EB0C5-A9FB-7953-0936-EBA2541B2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859-314A-4101-A217-45056AF41DF8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B2F49-B50E-24DC-34C3-C62ADA77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9640C-189E-0223-6382-09DC89B9C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98B8-125D-4534-A6CC-3583A04D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7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3FCF-C594-E43C-C7B7-20E00091C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4D95B-D966-E29A-8512-93DCA081E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453E6-EC33-EA5D-A1FE-A99AC7B56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D345D-E70B-9877-D4E5-1D6BF591D9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2D098A-2B4A-44BC-58D6-897ED049B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DBC514-D471-0B8C-2377-FB2990D4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859-314A-4101-A217-45056AF41DF8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61A389-78E2-25DF-4BE2-E6B05EFCB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057145-F5CD-2293-C206-CDF52445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98B8-125D-4534-A6CC-3583A04D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4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BE3FC-47F1-DBCC-BA9F-E55B52A5E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3FAC2D-33E2-8EB5-6027-400190CA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859-314A-4101-A217-45056AF41DF8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E8ADE-87B9-5142-0BAF-B74486BA7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781134-A3D1-418A-8E84-54F54E9A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98B8-125D-4534-A6CC-3583A04D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15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C742F-5559-5BA0-E74F-58A06E687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859-314A-4101-A217-45056AF41DF8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3642D-1E56-CD05-CED1-C48FFB9E9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BC4CD-50EB-F748-B1D6-FF4A1224F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98B8-125D-4534-A6CC-3583A04D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6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ADEE1-8D70-D5EB-3B0A-A2DA73437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2A3E0-6C9C-A1F6-AF70-2CAB2E6C5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1DFED-970C-9482-7B7F-3FCDE1B5B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CA270-C3BB-06BB-CA06-1543F0D04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859-314A-4101-A217-45056AF41DF8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0041C-A0EE-FD6A-3987-3D70BEB14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0ED31-C042-819A-BB9A-3602B2FC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98B8-125D-4534-A6CC-3583A04D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04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77A46-2709-13A5-0976-517486B84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7CED6-D0F4-443B-1DE9-766CC05FA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F5881-7467-24C4-2417-9B1171F89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D1615-8CC1-ECE7-4BDC-B7300442B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5A859-314A-4101-A217-45056AF41DF8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DFD35-CE17-5303-C46D-658076CE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7C322-5589-D810-DFF5-881E62AA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E98B8-125D-4534-A6CC-3583A04D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822C32-464C-57D8-9A18-ED17CBD9A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06159-7A2D-0167-C169-A6F9FE619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77FD7-024E-C2CB-CAE0-051C223AD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5A859-314A-4101-A217-45056AF41DF8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37BAC-7B26-8CFE-C689-1945C5EC8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95493-8B16-DBC2-671A-BA309717B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E98B8-125D-4534-A6CC-3583A04D0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3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F844-C5B4-AB98-765B-BE6EB3895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19399"/>
            <a:ext cx="9144000" cy="779463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Life &amp; Financial </a:t>
            </a:r>
            <a:r>
              <a:rPr lang="en-US" sz="4400" dirty="0">
                <a:latin typeface="+mn-lt"/>
              </a:rPr>
              <a:t>Quick Reference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9EB7A6-C3BC-5D87-C706-8222B2ED2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78238"/>
            <a:ext cx="9144000" cy="442912"/>
          </a:xfrm>
        </p:spPr>
        <p:txBody>
          <a:bodyPr>
            <a:normAutofit/>
          </a:bodyPr>
          <a:lstStyle/>
          <a:p>
            <a:r>
              <a:rPr lang="en-US" dirty="0"/>
              <a:t>Prepared by The Marketing Department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25C55D9-D8E0-21BC-2D91-C0BDC2856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7" y="440626"/>
            <a:ext cx="3048006" cy="9570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8547E9-5347-9CE2-EF09-7A0A0DDCD3C1}"/>
              </a:ext>
            </a:extLst>
          </p:cNvPr>
          <p:cNvSpPr/>
          <p:nvPr/>
        </p:nvSpPr>
        <p:spPr>
          <a:xfrm>
            <a:off x="0" y="6534150"/>
            <a:ext cx="12192000" cy="323850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Young businessman holding sign smiling">
            <a:extLst>
              <a:ext uri="{FF2B5EF4-FFF2-40B4-BE49-F238E27FC236}">
                <a16:creationId xmlns:a16="http://schemas.microsoft.com/office/drawing/2014/main" id="{5EC421A3-8FB5-23DE-0568-632660D9A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7" y="3035300"/>
            <a:ext cx="1750559" cy="3252664"/>
          </a:xfrm>
          <a:prstGeom prst="rect">
            <a:avLst/>
          </a:prstGeom>
        </p:spPr>
      </p:pic>
      <p:pic>
        <p:nvPicPr>
          <p:cNvPr id="19" name="Graphic 18" descr="Back with solid fill">
            <a:extLst>
              <a:ext uri="{FF2B5EF4-FFF2-40B4-BE49-F238E27FC236}">
                <a16:creationId xmlns:a16="http://schemas.microsoft.com/office/drawing/2014/main" id="{B172D8F1-CFB7-DEE5-754A-873824E8C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416220" flipH="1">
            <a:off x="614477" y="3742310"/>
            <a:ext cx="1028748" cy="102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49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54136-3B60-343A-14C4-F87371E2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Settlements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7CD58-C9B3-604A-5DCC-19A90DF5A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Typical client is </a:t>
            </a:r>
            <a:r>
              <a:rPr lang="en-US" sz="2000" b="1" dirty="0">
                <a:latin typeface="+mj-lt"/>
              </a:rPr>
              <a:t>65+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/>
              <a:t>years old.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Has expensive premiums on current term, universal, or whole life insurance that has a face value of at least $100,000.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Has impaired, chronic or terminal health conditions.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Needs retirement income or long-term care.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Often, they will stop paying the premiums and get nothing for the insurance they have been paying for.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13050B-DB2F-E343-32C2-5E456D180898}"/>
              </a:ext>
            </a:extLst>
          </p:cNvPr>
          <p:cNvSpPr/>
          <p:nvPr/>
        </p:nvSpPr>
        <p:spPr>
          <a:xfrm>
            <a:off x="0" y="6534150"/>
            <a:ext cx="12192000" cy="323850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BBD6E0-03E4-6293-156B-94722A87A6FA}"/>
              </a:ext>
            </a:extLst>
          </p:cNvPr>
          <p:cNvSpPr/>
          <p:nvPr/>
        </p:nvSpPr>
        <p:spPr>
          <a:xfrm>
            <a:off x="944480" y="1344028"/>
            <a:ext cx="4891170" cy="186322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947FE13-F378-8E19-70A8-FCBFDD107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52" y="127837"/>
            <a:ext cx="1413036" cy="1325563"/>
          </a:xfrm>
          <a:prstGeom prst="rect">
            <a:avLst/>
          </a:prstGeom>
        </p:spPr>
      </p:pic>
      <p:pic>
        <p:nvPicPr>
          <p:cNvPr id="10" name="Picture 9" descr="Elderly woman with hands on waist smiling">
            <a:extLst>
              <a:ext uri="{FF2B5EF4-FFF2-40B4-BE49-F238E27FC236}">
                <a16:creationId xmlns:a16="http://schemas.microsoft.com/office/drawing/2014/main" id="{79478688-7054-F031-E191-290E05329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17" y="3807996"/>
            <a:ext cx="1106436" cy="2589672"/>
          </a:xfrm>
          <a:prstGeom prst="rect">
            <a:avLst/>
          </a:prstGeom>
        </p:spPr>
      </p:pic>
      <p:pic>
        <p:nvPicPr>
          <p:cNvPr id="7" name="Graphic 6" descr="Treasure chest outline">
            <a:extLst>
              <a:ext uri="{FF2B5EF4-FFF2-40B4-BE49-F238E27FC236}">
                <a16:creationId xmlns:a16="http://schemas.microsoft.com/office/drawing/2014/main" id="{2F4E9451-6047-9A15-F609-4EEFA3E10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6316" y="591803"/>
            <a:ext cx="1098885" cy="109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76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770DB-6948-78C6-E582-0E5412054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Single Premium </a:t>
            </a:r>
            <a:br>
              <a:rPr lang="en-US" dirty="0"/>
            </a:br>
            <a:r>
              <a:rPr lang="en-US" dirty="0"/>
              <a:t>Deferred Annuities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A1F88-6F77-243B-54E0-E7D96272E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4238"/>
            <a:ext cx="10515600" cy="1724025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 Retirees who have an IRA, 401K or nest egg saved up for retirement already.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 Can do a 1035 exchange to move the money into an annuity.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 Money will grow at a fixed rate.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 Better for clients who will retire soon.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E86036-1AFD-C4E5-D862-D003964D9062}"/>
              </a:ext>
            </a:extLst>
          </p:cNvPr>
          <p:cNvSpPr/>
          <p:nvPr/>
        </p:nvSpPr>
        <p:spPr>
          <a:xfrm>
            <a:off x="0" y="6534150"/>
            <a:ext cx="12192000" cy="323850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8EBEA2-E473-5980-E7E2-0460D4A1B9F8}"/>
              </a:ext>
            </a:extLst>
          </p:cNvPr>
          <p:cNvSpPr/>
          <p:nvPr/>
        </p:nvSpPr>
        <p:spPr>
          <a:xfrm>
            <a:off x="957180" y="1639888"/>
            <a:ext cx="6510420" cy="186322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C6692BF-ACCB-BDDF-34AA-FDD899B3C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52" y="127837"/>
            <a:ext cx="1413036" cy="1325563"/>
          </a:xfrm>
          <a:prstGeom prst="rect">
            <a:avLst/>
          </a:prstGeom>
        </p:spPr>
      </p:pic>
      <p:pic>
        <p:nvPicPr>
          <p:cNvPr id="7" name="Picture 6" descr="Businessman hands together">
            <a:extLst>
              <a:ext uri="{FF2B5EF4-FFF2-40B4-BE49-F238E27FC236}">
                <a16:creationId xmlns:a16="http://schemas.microsoft.com/office/drawing/2014/main" id="{CE194A1A-6D69-853D-BFAE-3C57AF6D9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87" y="2463299"/>
            <a:ext cx="1174719" cy="375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72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66EE0-52F3-E919-72BB-E0E15346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Premium Indexed </a:t>
            </a:r>
            <a:br>
              <a:rPr lang="en-US" dirty="0"/>
            </a:br>
            <a:r>
              <a:rPr lang="en-US" dirty="0"/>
              <a:t>Annuity (SPIA)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5C1D1-8584-1F9A-3F76-42BEA7FDE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4401"/>
            <a:ext cx="10515600" cy="2089150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Retirees who have an IRA, 401K or nest egg saved up for retirement already.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Can do a 1035 exchange to move the money into an annuity.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Retirees who look forward to a long, active retirement and don’t want to risk running out of income during their lifetime.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Provides immediate lifetime income, typically within 30 days of deposit.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Money is tied to an index such as the S&amp;P 500.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C43829-2E53-E573-B654-F18765E4DD3B}"/>
              </a:ext>
            </a:extLst>
          </p:cNvPr>
          <p:cNvSpPr/>
          <p:nvPr/>
        </p:nvSpPr>
        <p:spPr>
          <a:xfrm>
            <a:off x="0" y="6534150"/>
            <a:ext cx="12192000" cy="323850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ED3057-7B5F-5352-DB44-ACB88368DDD0}"/>
              </a:ext>
            </a:extLst>
          </p:cNvPr>
          <p:cNvSpPr/>
          <p:nvPr/>
        </p:nvSpPr>
        <p:spPr>
          <a:xfrm>
            <a:off x="901700" y="1709738"/>
            <a:ext cx="4343400" cy="186322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90C3EF2-29C6-71C2-559D-738BF60AE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52" y="127837"/>
            <a:ext cx="1413036" cy="1325563"/>
          </a:xfrm>
          <a:prstGeom prst="rect">
            <a:avLst/>
          </a:prstGeom>
        </p:spPr>
      </p:pic>
      <p:pic>
        <p:nvPicPr>
          <p:cNvPr id="7" name="Picture 6" descr="Businessman raising a finger">
            <a:extLst>
              <a:ext uri="{FF2B5EF4-FFF2-40B4-BE49-F238E27FC236}">
                <a16:creationId xmlns:a16="http://schemas.microsoft.com/office/drawing/2014/main" id="{DB4BAC17-5EB7-19D8-161E-66263431C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33" y="3500930"/>
            <a:ext cx="1196230" cy="286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67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8C4AA-D73B-2F94-4678-40606F825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Multi-Year Guaranteed </a:t>
            </a:r>
            <a:br>
              <a:rPr lang="en-US" dirty="0"/>
            </a:br>
            <a:r>
              <a:rPr lang="en-US" dirty="0"/>
              <a:t>Annuity (MYGA)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C115F-6AD2-443C-695C-72A430D15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215"/>
            <a:ext cx="9385300" cy="1901825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Retirees who have an IRA, 401K or nest egg saved up for retirement already.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Can do a 1035 exchange to move the money into an annuity.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Great for clients who want a shorter-term solution.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Money will grow at a fixed rate (typically above CD rates).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Guaranteed for a fixed period, usually 3 to 10 years.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6621D2-D822-A09C-9768-1EDA4586DFBD}"/>
              </a:ext>
            </a:extLst>
          </p:cNvPr>
          <p:cNvSpPr/>
          <p:nvPr/>
        </p:nvSpPr>
        <p:spPr>
          <a:xfrm>
            <a:off x="0" y="6534150"/>
            <a:ext cx="12192000" cy="323850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AF17A6-1B08-4AC1-48DA-6AD672823AB3}"/>
              </a:ext>
            </a:extLst>
          </p:cNvPr>
          <p:cNvSpPr/>
          <p:nvPr/>
        </p:nvSpPr>
        <p:spPr>
          <a:xfrm>
            <a:off x="914400" y="1718093"/>
            <a:ext cx="4718050" cy="186322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F9D9EB8-ABD4-F768-4D7B-ADE7390D2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52" y="127837"/>
            <a:ext cx="1413036" cy="1325563"/>
          </a:xfrm>
          <a:prstGeom prst="rect">
            <a:avLst/>
          </a:prstGeom>
        </p:spPr>
      </p:pic>
      <p:pic>
        <p:nvPicPr>
          <p:cNvPr id="7" name="Picture 6" descr="Old woman cheering two hands smiling">
            <a:extLst>
              <a:ext uri="{FF2B5EF4-FFF2-40B4-BE49-F238E27FC236}">
                <a16:creationId xmlns:a16="http://schemas.microsoft.com/office/drawing/2014/main" id="{F1570FE6-42F8-04E3-D33C-3E93C3CBF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00" y="2918349"/>
            <a:ext cx="1329306" cy="327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05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3107F7-FF49-5A7E-3456-591158D9DF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AAE0"/>
          </a:solidFill>
          <a:ln>
            <a:solidFill>
              <a:srgbClr val="1EAA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168984-8DD9-E041-A2F8-7D25972D1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150" y="2308706"/>
            <a:ext cx="9605360" cy="1857375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If you have any questions, please call the Life &amp; Financial Department at (888) 539-1633</a:t>
            </a:r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2D12AC8B-291E-60F3-CCB1-0D05EA706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483" y="4921250"/>
            <a:ext cx="1611489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94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505200" y="1037314"/>
            <a:ext cx="518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rgbClr val="1EAAE0"/>
                </a:solidFill>
                <a:latin typeface="+mj-lt"/>
                <a:cs typeface="Arial" panose="020B0604020202020204" pitchFamily="34" charset="0"/>
              </a:rPr>
              <a:t>Know the Difference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64874632-B5B3-4507-8AD4-820006234BF0}"/>
              </a:ext>
            </a:extLst>
          </p:cNvPr>
          <p:cNvSpPr/>
          <p:nvPr/>
        </p:nvSpPr>
        <p:spPr>
          <a:xfrm>
            <a:off x="429127" y="382231"/>
            <a:ext cx="2741133" cy="390703"/>
          </a:xfrm>
          <a:prstGeom prst="flowChartProcess">
            <a:avLst/>
          </a:prstGeom>
          <a:solidFill>
            <a:srgbClr val="048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EAAE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F6F659-5B5E-49B0-AE0B-2E788C0608C9}"/>
              </a:ext>
            </a:extLst>
          </p:cNvPr>
          <p:cNvSpPr txBox="1"/>
          <p:nvPr/>
        </p:nvSpPr>
        <p:spPr>
          <a:xfrm>
            <a:off x="480258" y="408305"/>
            <a:ext cx="269000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Types of Life Insurance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BCFB33-80FC-386C-4D77-FFFC24888CB5}"/>
              </a:ext>
            </a:extLst>
          </p:cNvPr>
          <p:cNvGrpSpPr/>
          <p:nvPr/>
        </p:nvGrpSpPr>
        <p:grpSpPr>
          <a:xfrm>
            <a:off x="2758442" y="1657127"/>
            <a:ext cx="2551612" cy="2135210"/>
            <a:chOff x="1234442" y="1851065"/>
            <a:chExt cx="2551612" cy="2135210"/>
          </a:xfrm>
        </p:grpSpPr>
        <p:pic>
          <p:nvPicPr>
            <p:cNvPr id="3" name="Graphic 2" descr="Clock outline">
              <a:extLst>
                <a:ext uri="{FF2B5EF4-FFF2-40B4-BE49-F238E27FC236}">
                  <a16:creationId xmlns:a16="http://schemas.microsoft.com/office/drawing/2014/main" id="{0CB060B3-3364-61FD-BFDD-9D9389688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84963" y="1851065"/>
              <a:ext cx="1850571" cy="185057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83B27E-991C-78B3-22D2-942EE2EDCF5A}"/>
                </a:ext>
              </a:extLst>
            </p:cNvPr>
            <p:cNvSpPr/>
            <p:nvPr/>
          </p:nvSpPr>
          <p:spPr>
            <a:xfrm>
              <a:off x="1234442" y="3307006"/>
              <a:ext cx="2551612" cy="67926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1EAAE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3A1DC5-A07A-1A7A-DBD5-2EFC0EE8EDB1}"/>
                </a:ext>
              </a:extLst>
            </p:cNvPr>
            <p:cNvSpPr txBox="1"/>
            <p:nvPr/>
          </p:nvSpPr>
          <p:spPr>
            <a:xfrm>
              <a:off x="1790697" y="3385030"/>
              <a:ext cx="14543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TERM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748EC42-DC29-B629-77FD-99AA7BFEC86D}"/>
              </a:ext>
            </a:extLst>
          </p:cNvPr>
          <p:cNvGrpSpPr/>
          <p:nvPr/>
        </p:nvGrpSpPr>
        <p:grpSpPr>
          <a:xfrm>
            <a:off x="6881948" y="1657127"/>
            <a:ext cx="2551612" cy="2150768"/>
            <a:chOff x="5357948" y="1851065"/>
            <a:chExt cx="2551612" cy="2150768"/>
          </a:xfrm>
        </p:grpSpPr>
        <p:pic>
          <p:nvPicPr>
            <p:cNvPr id="5" name="Graphic 4" descr="Lock outline">
              <a:extLst>
                <a:ext uri="{FF2B5EF4-FFF2-40B4-BE49-F238E27FC236}">
                  <a16:creationId xmlns:a16="http://schemas.microsoft.com/office/drawing/2014/main" id="{3E09E66C-4BC2-1794-7817-A556BACA5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08467" y="1851065"/>
              <a:ext cx="1850571" cy="185057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1C7BB02-D641-FE8C-1664-5B08DCD3EA75}"/>
                </a:ext>
              </a:extLst>
            </p:cNvPr>
            <p:cNvSpPr/>
            <p:nvPr/>
          </p:nvSpPr>
          <p:spPr>
            <a:xfrm>
              <a:off x="5357948" y="3322564"/>
              <a:ext cx="2551612" cy="67926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251A18-E6C8-9F75-6383-E45C865DE69C}"/>
                </a:ext>
              </a:extLst>
            </p:cNvPr>
            <p:cNvSpPr txBox="1"/>
            <p:nvPr/>
          </p:nvSpPr>
          <p:spPr>
            <a:xfrm>
              <a:off x="5708466" y="3400588"/>
              <a:ext cx="18505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PERM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4500CC-2914-728A-3CB4-9B43F67FC7B4}"/>
              </a:ext>
            </a:extLst>
          </p:cNvPr>
          <p:cNvCxnSpPr>
            <a:cxnSpLocks/>
          </p:cNvCxnSpPr>
          <p:nvPr/>
        </p:nvCxnSpPr>
        <p:spPr>
          <a:xfrm>
            <a:off x="6096000" y="1720516"/>
            <a:ext cx="0" cy="4441274"/>
          </a:xfrm>
          <a:prstGeom prst="line">
            <a:avLst/>
          </a:prstGeom>
          <a:ln w="28575">
            <a:solidFill>
              <a:srgbClr val="1EAAE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3503FE-8AFC-9A51-06D4-7D05D577A5D4}"/>
              </a:ext>
            </a:extLst>
          </p:cNvPr>
          <p:cNvGrpSpPr/>
          <p:nvPr/>
        </p:nvGrpSpPr>
        <p:grpSpPr>
          <a:xfrm>
            <a:off x="5682343" y="3266472"/>
            <a:ext cx="827314" cy="849045"/>
            <a:chOff x="4158343" y="3566445"/>
            <a:chExt cx="827314" cy="84904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5C3D28D-5519-6BF4-1967-6C84844848A7}"/>
                </a:ext>
              </a:extLst>
            </p:cNvPr>
            <p:cNvSpPr/>
            <p:nvPr/>
          </p:nvSpPr>
          <p:spPr>
            <a:xfrm>
              <a:off x="4158343" y="3588176"/>
              <a:ext cx="827314" cy="8273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E1775A-409F-9DD2-2EF6-89A15505C0FF}"/>
                </a:ext>
              </a:extLst>
            </p:cNvPr>
            <p:cNvSpPr txBox="1"/>
            <p:nvPr/>
          </p:nvSpPr>
          <p:spPr>
            <a:xfrm>
              <a:off x="4410506" y="3566445"/>
              <a:ext cx="3389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1EAAE0"/>
                  </a:solidFill>
                </a:rPr>
                <a:t>VS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4F610FF-CE9F-149C-3FE8-D3707B878F92}"/>
              </a:ext>
            </a:extLst>
          </p:cNvPr>
          <p:cNvSpPr txBox="1"/>
          <p:nvPr/>
        </p:nvSpPr>
        <p:spPr>
          <a:xfrm>
            <a:off x="2188031" y="3937890"/>
            <a:ext cx="3692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Temporary: Like Paying Rent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A52DB5-7F1E-EEC1-AD22-95D3019C47B7}"/>
              </a:ext>
            </a:extLst>
          </p:cNvPr>
          <p:cNvSpPr txBox="1"/>
          <p:nvPr/>
        </p:nvSpPr>
        <p:spPr>
          <a:xfrm>
            <a:off x="2946385" y="4742434"/>
            <a:ext cx="2478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Term Insurance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156A6B-FBD4-15FF-957D-72615453DD33}"/>
              </a:ext>
            </a:extLst>
          </p:cNvPr>
          <p:cNvSpPr txBox="1"/>
          <p:nvPr/>
        </p:nvSpPr>
        <p:spPr>
          <a:xfrm>
            <a:off x="6311536" y="3991216"/>
            <a:ext cx="3692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Permanent: Like </a:t>
            </a:r>
            <a:r>
              <a:rPr lang="en-US" sz="2000" b="1"/>
              <a:t>Paying Your </a:t>
            </a:r>
            <a:r>
              <a:rPr lang="en-US" sz="2000" b="1" dirty="0"/>
              <a:t>Mortgage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1469F5-1C2A-BBB1-2662-D0A905EE0472}"/>
              </a:ext>
            </a:extLst>
          </p:cNvPr>
          <p:cNvSpPr txBox="1"/>
          <p:nvPr/>
        </p:nvSpPr>
        <p:spPr>
          <a:xfrm>
            <a:off x="6509658" y="4742434"/>
            <a:ext cx="4282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Whole Life (Final Expense)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Universal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Index Universal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Variable Universal Life (Must have Securities License)</a:t>
            </a:r>
          </a:p>
        </p:txBody>
      </p:sp>
    </p:spTree>
    <p:extLst>
      <p:ext uri="{BB962C8B-B14F-4D97-AF65-F5344CB8AC3E}">
        <p14:creationId xmlns:p14="http://schemas.microsoft.com/office/powerpoint/2010/main" val="2006498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5AAF4A6-C534-7D07-D45C-30DCEC31320B}"/>
              </a:ext>
            </a:extLst>
          </p:cNvPr>
          <p:cNvGrpSpPr/>
          <p:nvPr/>
        </p:nvGrpSpPr>
        <p:grpSpPr>
          <a:xfrm>
            <a:off x="2661985" y="327239"/>
            <a:ext cx="8056815" cy="6203521"/>
            <a:chOff x="1766635" y="327239"/>
            <a:chExt cx="8056815" cy="6203521"/>
          </a:xfrm>
        </p:grpSpPr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16AAF85D-6D08-DF3C-7F31-5475ABB28E31}"/>
                </a:ext>
              </a:extLst>
            </p:cNvPr>
            <p:cNvGrpSpPr/>
            <p:nvPr/>
          </p:nvGrpSpPr>
          <p:grpSpPr>
            <a:xfrm>
              <a:off x="1766635" y="5849433"/>
              <a:ext cx="7675451" cy="681327"/>
              <a:chOff x="275030" y="5982375"/>
              <a:chExt cx="7951161" cy="705801"/>
            </a:xfrm>
          </p:grpSpPr>
          <p:grpSp>
            <p:nvGrpSpPr>
              <p:cNvPr id="327" name="Group 326">
                <a:extLst>
                  <a:ext uri="{FF2B5EF4-FFF2-40B4-BE49-F238E27FC236}">
                    <a16:creationId xmlns:a16="http://schemas.microsoft.com/office/drawing/2014/main" id="{66AE8A96-26FE-B9B4-D2E0-43D9666A8EE3}"/>
                  </a:ext>
                </a:extLst>
              </p:cNvPr>
              <p:cNvGrpSpPr/>
              <p:nvPr/>
            </p:nvGrpSpPr>
            <p:grpSpPr>
              <a:xfrm>
                <a:off x="2392470" y="5982375"/>
                <a:ext cx="5833721" cy="464197"/>
                <a:chOff x="618431" y="5785115"/>
                <a:chExt cx="6512409" cy="486335"/>
              </a:xfrm>
            </p:grpSpPr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288892BE-62ED-01A4-70FF-9CF9FDDFD746}"/>
                    </a:ext>
                  </a:extLst>
                </p:cNvPr>
                <p:cNvCxnSpPr>
                  <a:cxnSpLocks/>
                  <a:endCxn id="306" idx="2"/>
                </p:cNvCxnSpPr>
                <p:nvPr/>
              </p:nvCxnSpPr>
              <p:spPr>
                <a:xfrm>
                  <a:off x="1852723" y="6170503"/>
                  <a:ext cx="4892626" cy="1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>
                  <a:extLst>
                    <a:ext uri="{FF2B5EF4-FFF2-40B4-BE49-F238E27FC236}">
                      <a16:creationId xmlns:a16="http://schemas.microsoft.com/office/drawing/2014/main" id="{C1BD9D01-E710-A946-79F8-C4D6DFDE46A1}"/>
                    </a:ext>
                  </a:extLst>
                </p:cNvPr>
                <p:cNvCxnSpPr>
                  <a:cxnSpLocks/>
                  <a:stCxn id="305" idx="2"/>
                  <a:endCxn id="307" idx="6"/>
                </p:cNvCxnSpPr>
                <p:nvPr/>
              </p:nvCxnSpPr>
              <p:spPr>
                <a:xfrm>
                  <a:off x="668373" y="6170504"/>
                  <a:ext cx="3757765" cy="0"/>
                </a:xfrm>
                <a:prstGeom prst="line">
                  <a:avLst/>
                </a:prstGeom>
                <a:ln w="381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5" name="Oval 304">
                  <a:extLst>
                    <a:ext uri="{FF2B5EF4-FFF2-40B4-BE49-F238E27FC236}">
                      <a16:creationId xmlns:a16="http://schemas.microsoft.com/office/drawing/2014/main" id="{BA7ED0BB-01EE-3498-8059-F215DD777271}"/>
                    </a:ext>
                  </a:extLst>
                </p:cNvPr>
                <p:cNvSpPr/>
                <p:nvPr/>
              </p:nvSpPr>
              <p:spPr>
                <a:xfrm>
                  <a:off x="668373" y="6079065"/>
                  <a:ext cx="182877" cy="182877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06" name="Oval 305">
                  <a:extLst>
                    <a:ext uri="{FF2B5EF4-FFF2-40B4-BE49-F238E27FC236}">
                      <a16:creationId xmlns:a16="http://schemas.microsoft.com/office/drawing/2014/main" id="{11E44DE8-4B8D-33E5-837C-290122674619}"/>
                    </a:ext>
                  </a:extLst>
                </p:cNvPr>
                <p:cNvSpPr/>
                <p:nvPr/>
              </p:nvSpPr>
              <p:spPr>
                <a:xfrm>
                  <a:off x="6745349" y="6079065"/>
                  <a:ext cx="182877" cy="18287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07" name="Oval 306">
                  <a:extLst>
                    <a:ext uri="{FF2B5EF4-FFF2-40B4-BE49-F238E27FC236}">
                      <a16:creationId xmlns:a16="http://schemas.microsoft.com/office/drawing/2014/main" id="{E5395FBF-7A5A-F961-5914-4B510A4B9C47}"/>
                    </a:ext>
                  </a:extLst>
                </p:cNvPr>
                <p:cNvSpPr/>
                <p:nvPr/>
              </p:nvSpPr>
              <p:spPr>
                <a:xfrm>
                  <a:off x="4243261" y="6079065"/>
                  <a:ext cx="182877" cy="182877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08" name="TextBox 307">
                  <a:extLst>
                    <a:ext uri="{FF2B5EF4-FFF2-40B4-BE49-F238E27FC236}">
                      <a16:creationId xmlns:a16="http://schemas.microsoft.com/office/drawing/2014/main" id="{8110F51C-C202-A32F-A6EC-E0C6EAE1CED7}"/>
                    </a:ext>
                  </a:extLst>
                </p:cNvPr>
                <p:cNvSpPr txBox="1"/>
                <p:nvPr/>
              </p:nvSpPr>
              <p:spPr>
                <a:xfrm>
                  <a:off x="618431" y="5785115"/>
                  <a:ext cx="282761" cy="367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>
                    <a:defRPr/>
                  </a:pPr>
                  <a:r>
                    <a:rPr lang="en-US" sz="1600" b="1" dirty="0">
                      <a:solidFill>
                        <a:srgbClr val="1EAAE0"/>
                      </a:solidFill>
                    </a:rPr>
                    <a:t>0</a:t>
                  </a:r>
                </a:p>
              </p:txBody>
            </p:sp>
            <p:sp>
              <p:nvSpPr>
                <p:cNvPr id="309" name="TextBox 308">
                  <a:extLst>
                    <a:ext uri="{FF2B5EF4-FFF2-40B4-BE49-F238E27FC236}">
                      <a16:creationId xmlns:a16="http://schemas.microsoft.com/office/drawing/2014/main" id="{0186C020-C419-EE1D-DB07-5FEFAD15A7CD}"/>
                    </a:ext>
                  </a:extLst>
                </p:cNvPr>
                <p:cNvSpPr txBox="1"/>
                <p:nvPr/>
              </p:nvSpPr>
              <p:spPr>
                <a:xfrm>
                  <a:off x="4106501" y="5790173"/>
                  <a:ext cx="526106" cy="367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>
                    <a:defRPr/>
                  </a:pPr>
                  <a:r>
                    <a:rPr lang="en-US" sz="1600" b="1" dirty="0">
                      <a:solidFill>
                        <a:srgbClr val="1EAAE0"/>
                      </a:solidFill>
                    </a:rPr>
                    <a:t>50</a:t>
                  </a:r>
                </a:p>
              </p:txBody>
            </p: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A7929371-D746-6ED2-D3BC-6AC8F600FD75}"/>
                    </a:ext>
                  </a:extLst>
                </p:cNvPr>
                <p:cNvSpPr txBox="1"/>
                <p:nvPr/>
              </p:nvSpPr>
              <p:spPr>
                <a:xfrm>
                  <a:off x="6542734" y="5785115"/>
                  <a:ext cx="588106" cy="367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>
                    <a:defRPr/>
                  </a:pPr>
                  <a:r>
                    <a:rPr lang="en-US" sz="1600" b="1" dirty="0">
                      <a:solidFill>
                        <a:srgbClr val="1EAAE0"/>
                      </a:solidFill>
                    </a:rPr>
                    <a:t>80</a:t>
                  </a:r>
                </a:p>
              </p:txBody>
            </p:sp>
            <p:cxnSp>
              <p:nvCxnSpPr>
                <p:cNvPr id="314" name="Straight Connector 313">
                  <a:extLst>
                    <a:ext uri="{FF2B5EF4-FFF2-40B4-BE49-F238E27FC236}">
                      <a16:creationId xmlns:a16="http://schemas.microsoft.com/office/drawing/2014/main" id="{B7C164A2-F7E1-AD1B-7357-07AE37271F65}"/>
                    </a:ext>
                  </a:extLst>
                </p:cNvPr>
                <p:cNvCxnSpPr/>
                <p:nvPr/>
              </p:nvCxnSpPr>
              <p:spPr>
                <a:xfrm>
                  <a:off x="4584165" y="6088573"/>
                  <a:ext cx="94467" cy="182877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>
                  <a:extLst>
                    <a:ext uri="{FF2B5EF4-FFF2-40B4-BE49-F238E27FC236}">
                      <a16:creationId xmlns:a16="http://schemas.microsoft.com/office/drawing/2014/main" id="{98A150D2-E7D6-F550-1549-C9FE397BFB82}"/>
                    </a:ext>
                  </a:extLst>
                </p:cNvPr>
                <p:cNvCxnSpPr/>
                <p:nvPr/>
              </p:nvCxnSpPr>
              <p:spPr>
                <a:xfrm>
                  <a:off x="4779248" y="6088570"/>
                  <a:ext cx="94467" cy="182877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71D265A8-C1A9-08B8-A1B0-8A8419F611CC}"/>
                    </a:ext>
                  </a:extLst>
                </p:cNvPr>
                <p:cNvCxnSpPr/>
                <p:nvPr/>
              </p:nvCxnSpPr>
              <p:spPr>
                <a:xfrm>
                  <a:off x="4968381" y="6088570"/>
                  <a:ext cx="94467" cy="182877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6271C242-8BC5-96F1-1FB0-B6ABC6046856}"/>
                    </a:ext>
                  </a:extLst>
                </p:cNvPr>
                <p:cNvCxnSpPr/>
                <p:nvPr/>
              </p:nvCxnSpPr>
              <p:spPr>
                <a:xfrm>
                  <a:off x="5156063" y="6088570"/>
                  <a:ext cx="94467" cy="182877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>
                  <a:extLst>
                    <a:ext uri="{FF2B5EF4-FFF2-40B4-BE49-F238E27FC236}">
                      <a16:creationId xmlns:a16="http://schemas.microsoft.com/office/drawing/2014/main" id="{25D72B1D-21DF-0475-6277-CDB91E32ECFF}"/>
                    </a:ext>
                  </a:extLst>
                </p:cNvPr>
                <p:cNvCxnSpPr/>
                <p:nvPr/>
              </p:nvCxnSpPr>
              <p:spPr>
                <a:xfrm>
                  <a:off x="5358994" y="6080344"/>
                  <a:ext cx="94467" cy="182877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>
                  <a:extLst>
                    <a:ext uri="{FF2B5EF4-FFF2-40B4-BE49-F238E27FC236}">
                      <a16:creationId xmlns:a16="http://schemas.microsoft.com/office/drawing/2014/main" id="{A12F0D32-A828-BDAE-8C96-017D351CFA12}"/>
                    </a:ext>
                  </a:extLst>
                </p:cNvPr>
                <p:cNvCxnSpPr/>
                <p:nvPr/>
              </p:nvCxnSpPr>
              <p:spPr>
                <a:xfrm>
                  <a:off x="5561925" y="6087471"/>
                  <a:ext cx="94467" cy="182877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>
                  <a:extLst>
                    <a:ext uri="{FF2B5EF4-FFF2-40B4-BE49-F238E27FC236}">
                      <a16:creationId xmlns:a16="http://schemas.microsoft.com/office/drawing/2014/main" id="{20490BB2-AFF9-1751-70A1-D0294B537004}"/>
                    </a:ext>
                  </a:extLst>
                </p:cNvPr>
                <p:cNvCxnSpPr/>
                <p:nvPr/>
              </p:nvCxnSpPr>
              <p:spPr>
                <a:xfrm>
                  <a:off x="5743210" y="6087471"/>
                  <a:ext cx="94467" cy="182877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>
                  <a:extLst>
                    <a:ext uri="{FF2B5EF4-FFF2-40B4-BE49-F238E27FC236}">
                      <a16:creationId xmlns:a16="http://schemas.microsoft.com/office/drawing/2014/main" id="{1EB066A3-9A04-9DB9-3261-2D6CC503FF5F}"/>
                    </a:ext>
                  </a:extLst>
                </p:cNvPr>
                <p:cNvCxnSpPr/>
                <p:nvPr/>
              </p:nvCxnSpPr>
              <p:spPr>
                <a:xfrm>
                  <a:off x="5938293" y="6087468"/>
                  <a:ext cx="94467" cy="182877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>
                  <a:extLst>
                    <a:ext uri="{FF2B5EF4-FFF2-40B4-BE49-F238E27FC236}">
                      <a16:creationId xmlns:a16="http://schemas.microsoft.com/office/drawing/2014/main" id="{F41F3928-F986-98B8-88AC-01DE13943740}"/>
                    </a:ext>
                  </a:extLst>
                </p:cNvPr>
                <p:cNvCxnSpPr/>
                <p:nvPr/>
              </p:nvCxnSpPr>
              <p:spPr>
                <a:xfrm>
                  <a:off x="6127426" y="6087468"/>
                  <a:ext cx="94467" cy="182877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>
                  <a:extLst>
                    <a:ext uri="{FF2B5EF4-FFF2-40B4-BE49-F238E27FC236}">
                      <a16:creationId xmlns:a16="http://schemas.microsoft.com/office/drawing/2014/main" id="{4810C266-780D-FA44-4AF1-488DAB8DE591}"/>
                    </a:ext>
                  </a:extLst>
                </p:cNvPr>
                <p:cNvCxnSpPr/>
                <p:nvPr/>
              </p:nvCxnSpPr>
              <p:spPr>
                <a:xfrm>
                  <a:off x="6315108" y="6087468"/>
                  <a:ext cx="94467" cy="182877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>
                  <a:extLst>
                    <a:ext uri="{FF2B5EF4-FFF2-40B4-BE49-F238E27FC236}">
                      <a16:creationId xmlns:a16="http://schemas.microsoft.com/office/drawing/2014/main" id="{C001DCCB-5C70-D406-E445-3F8C91F4B881}"/>
                    </a:ext>
                  </a:extLst>
                </p:cNvPr>
                <p:cNvCxnSpPr/>
                <p:nvPr/>
              </p:nvCxnSpPr>
              <p:spPr>
                <a:xfrm>
                  <a:off x="6518039" y="6079242"/>
                  <a:ext cx="94467" cy="182877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4F56F80F-5827-47EE-9A86-F4C4D187DAA4}"/>
                  </a:ext>
                </a:extLst>
              </p:cNvPr>
              <p:cNvGrpSpPr/>
              <p:nvPr/>
            </p:nvGrpSpPr>
            <p:grpSpPr>
              <a:xfrm>
                <a:off x="275030" y="6143340"/>
                <a:ext cx="2071427" cy="544836"/>
                <a:chOff x="268619" y="6166297"/>
                <a:chExt cx="2071427" cy="544836"/>
              </a:xfrm>
            </p:grpSpPr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53C7585D-3C6C-12C8-D32C-19DBBE722D6F}"/>
                    </a:ext>
                  </a:extLst>
                </p:cNvPr>
                <p:cNvSpPr/>
                <p:nvPr/>
              </p:nvSpPr>
              <p:spPr>
                <a:xfrm>
                  <a:off x="268619" y="6166297"/>
                  <a:ext cx="2071427" cy="5448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65D15A73-0C0E-325E-97B2-7367DC1BA0C9}"/>
                    </a:ext>
                  </a:extLst>
                </p:cNvPr>
                <p:cNvSpPr txBox="1"/>
                <p:nvPr/>
              </p:nvSpPr>
              <p:spPr>
                <a:xfrm>
                  <a:off x="636806" y="6175887"/>
                  <a:ext cx="1472109" cy="4447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>
                    <a:defRPr/>
                  </a:pPr>
                  <a:r>
                    <a:rPr lang="en-US" sz="1100" b="1" dirty="0">
                      <a:solidFill>
                        <a:srgbClr val="1EAAE0"/>
                      </a:solidFill>
                    </a:rPr>
                    <a:t>Final Expense (WL) </a:t>
                  </a:r>
                  <a:r>
                    <a:rPr lang="en-US" sz="1100" b="1" dirty="0" err="1">
                      <a:solidFill>
                        <a:srgbClr val="1EAAE0"/>
                      </a:solidFill>
                    </a:rPr>
                    <a:t>Gty</a:t>
                  </a:r>
                  <a:r>
                    <a:rPr lang="en-US" sz="1100" b="1" dirty="0">
                      <a:solidFill>
                        <a:srgbClr val="1EAAE0"/>
                      </a:solidFill>
                    </a:rPr>
                    <a:t> Issue</a:t>
                  </a:r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D78283D-CF6C-8F6A-9D74-0B26787BF247}"/>
                </a:ext>
              </a:extLst>
            </p:cNvPr>
            <p:cNvGrpSpPr/>
            <p:nvPr/>
          </p:nvGrpSpPr>
          <p:grpSpPr>
            <a:xfrm>
              <a:off x="1875672" y="327239"/>
              <a:ext cx="7947778" cy="5580879"/>
              <a:chOff x="1911985" y="261820"/>
              <a:chExt cx="8233270" cy="5781349"/>
            </a:xfrm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5B34786F-F5F3-653A-1F20-6B5B40C8E876}"/>
                  </a:ext>
                </a:extLst>
              </p:cNvPr>
              <p:cNvSpPr/>
              <p:nvPr/>
            </p:nvSpPr>
            <p:spPr>
              <a:xfrm>
                <a:off x="4033710" y="261820"/>
                <a:ext cx="4108298" cy="3114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CB5C8852-D6C8-DF5A-045F-E157A33678D2}"/>
                  </a:ext>
                </a:extLst>
              </p:cNvPr>
              <p:cNvGrpSpPr/>
              <p:nvPr/>
            </p:nvGrpSpPr>
            <p:grpSpPr>
              <a:xfrm>
                <a:off x="1946453" y="1130341"/>
                <a:ext cx="8184814" cy="699727"/>
                <a:chOff x="422453" y="1130341"/>
                <a:chExt cx="8184814" cy="699727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D1081941-CBF2-B46D-1989-8AA8836C1115}"/>
                    </a:ext>
                  </a:extLst>
                </p:cNvPr>
                <p:cNvGrpSpPr/>
                <p:nvPr/>
              </p:nvGrpSpPr>
              <p:grpSpPr>
                <a:xfrm>
                  <a:off x="2390068" y="1130341"/>
                  <a:ext cx="6217199" cy="449745"/>
                  <a:chOff x="1689197" y="2146028"/>
                  <a:chExt cx="6904920" cy="462187"/>
                </a:xfrm>
              </p:grpSpPr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A9A03607-7563-AD1B-1C6D-5EFB9AEE4DB8}"/>
                      </a:ext>
                    </a:extLst>
                  </p:cNvPr>
                  <p:cNvCxnSpPr>
                    <a:cxnSpLocks/>
                    <a:endCxn id="57" idx="2"/>
                  </p:cNvCxnSpPr>
                  <p:nvPr/>
                </p:nvCxnSpPr>
                <p:spPr>
                  <a:xfrm flipV="1">
                    <a:off x="3297786" y="2509911"/>
                    <a:ext cx="4892625" cy="6866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827B8585-7D72-6E1C-80E0-A295F0B9083F}"/>
                      </a:ext>
                    </a:extLst>
                  </p:cNvPr>
                  <p:cNvCxnSpPr>
                    <a:cxnSpLocks/>
                    <a:endCxn id="59" idx="6"/>
                  </p:cNvCxnSpPr>
                  <p:nvPr/>
                </p:nvCxnSpPr>
                <p:spPr>
                  <a:xfrm flipV="1">
                    <a:off x="1843118" y="2509911"/>
                    <a:ext cx="1534300" cy="6866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1DCE4D60-E4AA-7EDD-40C0-4A4502637327}"/>
                      </a:ext>
                    </a:extLst>
                  </p:cNvPr>
                  <p:cNvSpPr/>
                  <p:nvPr/>
                </p:nvSpPr>
                <p:spPr>
                  <a:xfrm>
                    <a:off x="1738955" y="2425338"/>
                    <a:ext cx="182877" cy="169145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EE45CF36-815D-0E40-7852-F2FBA14F4126}"/>
                      </a:ext>
                    </a:extLst>
                  </p:cNvPr>
                  <p:cNvSpPr/>
                  <p:nvPr/>
                </p:nvSpPr>
                <p:spPr>
                  <a:xfrm>
                    <a:off x="8190411" y="2425338"/>
                    <a:ext cx="182877" cy="169145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AECA2EEE-CA12-7EBD-662D-F9B54F0417B0}"/>
                      </a:ext>
                    </a:extLst>
                  </p:cNvPr>
                  <p:cNvSpPr/>
                  <p:nvPr/>
                </p:nvSpPr>
                <p:spPr>
                  <a:xfrm>
                    <a:off x="3194541" y="2425338"/>
                    <a:ext cx="182877" cy="169145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303DCC12-3D58-B0CF-09EE-9D06636DB6FB}"/>
                      </a:ext>
                    </a:extLst>
                  </p:cNvPr>
                  <p:cNvSpPr txBox="1"/>
                  <p:nvPr/>
                </p:nvSpPr>
                <p:spPr>
                  <a:xfrm>
                    <a:off x="1689197" y="2150499"/>
                    <a:ext cx="282761" cy="3604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81B45D91-86C9-0F90-7928-92C53F33E64A}"/>
                      </a:ext>
                    </a:extLst>
                  </p:cNvPr>
                  <p:cNvSpPr txBox="1"/>
                  <p:nvPr/>
                </p:nvSpPr>
                <p:spPr>
                  <a:xfrm>
                    <a:off x="3061190" y="2146746"/>
                    <a:ext cx="455775" cy="3604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18</a:t>
                    </a:r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46CA3F06-5A3A-FEC5-40B1-C388CF97761E}"/>
                      </a:ext>
                    </a:extLst>
                  </p:cNvPr>
                  <p:cNvSpPr txBox="1"/>
                  <p:nvPr/>
                </p:nvSpPr>
                <p:spPr>
                  <a:xfrm>
                    <a:off x="7969584" y="2146028"/>
                    <a:ext cx="624533" cy="3604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85</a:t>
                    </a:r>
                  </a:p>
                </p:txBody>
              </p: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E6B859A6-6707-292A-5223-C68C1DB75F42}"/>
                      </a:ext>
                    </a:extLst>
                  </p:cNvPr>
                  <p:cNvCxnSpPr/>
                  <p:nvPr/>
                </p:nvCxnSpPr>
                <p:spPr>
                  <a:xfrm>
                    <a:off x="2021716" y="2425338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0DBD02F0-A8F2-E916-650B-DDE6C6FD2997}"/>
                      </a:ext>
                    </a:extLst>
                  </p:cNvPr>
                  <p:cNvCxnSpPr/>
                  <p:nvPr/>
                </p:nvCxnSpPr>
                <p:spPr>
                  <a:xfrm>
                    <a:off x="2203001" y="2425338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3E83EEF6-5AEF-2B4C-0D2D-3704A88B79D8}"/>
                      </a:ext>
                    </a:extLst>
                  </p:cNvPr>
                  <p:cNvCxnSpPr/>
                  <p:nvPr/>
                </p:nvCxnSpPr>
                <p:spPr>
                  <a:xfrm>
                    <a:off x="2398084" y="2425335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0A35482A-1B6D-E4A0-A4D6-00D8E961E8E2}"/>
                      </a:ext>
                    </a:extLst>
                  </p:cNvPr>
                  <p:cNvCxnSpPr/>
                  <p:nvPr/>
                </p:nvCxnSpPr>
                <p:spPr>
                  <a:xfrm>
                    <a:off x="2587217" y="2425335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BD6BE43F-3566-42FD-5A54-98E26671ABA1}"/>
                      </a:ext>
                    </a:extLst>
                  </p:cNvPr>
                  <p:cNvCxnSpPr/>
                  <p:nvPr/>
                </p:nvCxnSpPr>
                <p:spPr>
                  <a:xfrm>
                    <a:off x="2774899" y="2425335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7A2FFC94-D071-6987-A8AD-14E0ACA06C63}"/>
                      </a:ext>
                    </a:extLst>
                  </p:cNvPr>
                  <p:cNvCxnSpPr/>
                  <p:nvPr/>
                </p:nvCxnSpPr>
                <p:spPr>
                  <a:xfrm>
                    <a:off x="2977830" y="2417109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1E3058DD-4E2E-BA32-312C-17D67D19B105}"/>
                    </a:ext>
                  </a:extLst>
                </p:cNvPr>
                <p:cNvGrpSpPr/>
                <p:nvPr/>
              </p:nvGrpSpPr>
              <p:grpSpPr>
                <a:xfrm>
                  <a:off x="422453" y="1353510"/>
                  <a:ext cx="1583474" cy="476558"/>
                  <a:chOff x="532789" y="1146783"/>
                  <a:chExt cx="1583474" cy="476558"/>
                </a:xfrm>
              </p:grpSpPr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10F5D2DB-E55A-C3E7-11F4-EB218A9F9359}"/>
                      </a:ext>
                    </a:extLst>
                  </p:cNvPr>
                  <p:cNvSpPr/>
                  <p:nvPr/>
                </p:nvSpPr>
                <p:spPr>
                  <a:xfrm>
                    <a:off x="532789" y="1164175"/>
                    <a:ext cx="1583474" cy="2477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E0D9EBDD-A9DA-25FC-A31E-B0BB734D8158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59" y="1146783"/>
                    <a:ext cx="1445449" cy="4765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200" b="1" dirty="0">
                        <a:solidFill>
                          <a:srgbClr val="1EAAE0"/>
                        </a:solidFill>
                      </a:rPr>
                      <a:t>Child Policy (WL)</a:t>
                    </a:r>
                  </a:p>
                </p:txBody>
              </p:sp>
            </p:grpSp>
          </p:grp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8DF1380A-035F-97E0-4C8C-904F6100B8E0}"/>
                  </a:ext>
                </a:extLst>
              </p:cNvPr>
              <p:cNvGrpSpPr/>
              <p:nvPr/>
            </p:nvGrpSpPr>
            <p:grpSpPr>
              <a:xfrm>
                <a:off x="2272149" y="1781117"/>
                <a:ext cx="7859839" cy="485676"/>
                <a:chOff x="748148" y="1781116"/>
                <a:chExt cx="7859839" cy="485676"/>
              </a:xfrm>
            </p:grpSpPr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0008B46D-FC3E-7CB0-E888-23A79BA4E31C}"/>
                    </a:ext>
                  </a:extLst>
                </p:cNvPr>
                <p:cNvGrpSpPr/>
                <p:nvPr/>
              </p:nvGrpSpPr>
              <p:grpSpPr>
                <a:xfrm>
                  <a:off x="2382530" y="1781116"/>
                  <a:ext cx="6225457" cy="452811"/>
                  <a:chOff x="1255857" y="4686979"/>
                  <a:chExt cx="6897737" cy="479717"/>
                </a:xfrm>
              </p:grpSpPr>
              <p:cxnSp>
                <p:nvCxnSpPr>
                  <p:cNvPr id="250" name="Straight Connector 249">
                    <a:extLst>
                      <a:ext uri="{FF2B5EF4-FFF2-40B4-BE49-F238E27FC236}">
                        <a16:creationId xmlns:a16="http://schemas.microsoft.com/office/drawing/2014/main" id="{221E2332-39CF-DD86-8DEF-A3324A8CDB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783436" y="5070344"/>
                    <a:ext cx="3130680" cy="4200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" name="Straight Connector 208">
                    <a:extLst>
                      <a:ext uri="{FF2B5EF4-FFF2-40B4-BE49-F238E27FC236}">
                        <a16:creationId xmlns:a16="http://schemas.microsoft.com/office/drawing/2014/main" id="{3EFF8FAC-2D56-2409-8DB1-F6D707DD767F}"/>
                      </a:ext>
                    </a:extLst>
                  </p:cNvPr>
                  <p:cNvCxnSpPr>
                    <a:cxnSpLocks/>
                    <a:endCxn id="244" idx="2"/>
                  </p:cNvCxnSpPr>
                  <p:nvPr/>
                </p:nvCxnSpPr>
                <p:spPr>
                  <a:xfrm>
                    <a:off x="2864740" y="5061634"/>
                    <a:ext cx="1811514" cy="8403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" name="Straight Connector 209">
                    <a:extLst>
                      <a:ext uri="{FF2B5EF4-FFF2-40B4-BE49-F238E27FC236}">
                        <a16:creationId xmlns:a16="http://schemas.microsoft.com/office/drawing/2014/main" id="{F2C8B2FA-37BC-6D20-7A3B-6D984E220F92}"/>
                      </a:ext>
                    </a:extLst>
                  </p:cNvPr>
                  <p:cNvCxnSpPr>
                    <a:cxnSpLocks/>
                    <a:endCxn id="213" idx="6"/>
                  </p:cNvCxnSpPr>
                  <p:nvPr/>
                </p:nvCxnSpPr>
                <p:spPr>
                  <a:xfrm>
                    <a:off x="1421880" y="5061635"/>
                    <a:ext cx="1534300" cy="0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1" name="Oval 210">
                    <a:extLst>
                      <a:ext uri="{FF2B5EF4-FFF2-40B4-BE49-F238E27FC236}">
                        <a16:creationId xmlns:a16="http://schemas.microsoft.com/office/drawing/2014/main" id="{D27DB849-D3D2-BFDB-9F5A-EF618F908823}"/>
                      </a:ext>
                    </a:extLst>
                  </p:cNvPr>
                  <p:cNvSpPr/>
                  <p:nvPr/>
                </p:nvSpPr>
                <p:spPr>
                  <a:xfrm>
                    <a:off x="1305909" y="4970196"/>
                    <a:ext cx="182877" cy="182877"/>
                  </a:xfrm>
                  <a:prstGeom prst="ellipse">
                    <a:avLst/>
                  </a:prstGeom>
                  <a:solidFill>
                    <a:srgbClr val="AFABA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 dirty="0">
                      <a:solidFill>
                        <a:schemeClr val="bg1">
                          <a:lumMod val="75000"/>
                        </a:schemeClr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12" name="Oval 211">
                    <a:extLst>
                      <a:ext uri="{FF2B5EF4-FFF2-40B4-BE49-F238E27FC236}">
                        <a16:creationId xmlns:a16="http://schemas.microsoft.com/office/drawing/2014/main" id="{26A1EE8C-B8D4-1BFF-CEB9-F3DB436ABC49}"/>
                      </a:ext>
                    </a:extLst>
                  </p:cNvPr>
                  <p:cNvSpPr/>
                  <p:nvPr/>
                </p:nvSpPr>
                <p:spPr>
                  <a:xfrm>
                    <a:off x="7757366" y="4970196"/>
                    <a:ext cx="182877" cy="18287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13" name="Oval 212">
                    <a:extLst>
                      <a:ext uri="{FF2B5EF4-FFF2-40B4-BE49-F238E27FC236}">
                        <a16:creationId xmlns:a16="http://schemas.microsoft.com/office/drawing/2014/main" id="{C8136318-1D2D-A965-0DAE-BE447E9C1C84}"/>
                      </a:ext>
                    </a:extLst>
                  </p:cNvPr>
                  <p:cNvSpPr/>
                  <p:nvPr/>
                </p:nvSpPr>
                <p:spPr>
                  <a:xfrm>
                    <a:off x="2773303" y="4970196"/>
                    <a:ext cx="182877" cy="182877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14" name="TextBox 213">
                    <a:extLst>
                      <a:ext uri="{FF2B5EF4-FFF2-40B4-BE49-F238E27FC236}">
                        <a16:creationId xmlns:a16="http://schemas.microsoft.com/office/drawing/2014/main" id="{8C3FAC56-68A8-BAD2-957F-D46C3A31D848}"/>
                      </a:ext>
                    </a:extLst>
                  </p:cNvPr>
                  <p:cNvSpPr txBox="1"/>
                  <p:nvPr/>
                </p:nvSpPr>
                <p:spPr>
                  <a:xfrm>
                    <a:off x="1255857" y="4686979"/>
                    <a:ext cx="282761" cy="3715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215" name="TextBox 214">
                    <a:extLst>
                      <a:ext uri="{FF2B5EF4-FFF2-40B4-BE49-F238E27FC236}">
                        <a16:creationId xmlns:a16="http://schemas.microsoft.com/office/drawing/2014/main" id="{FB97CBAA-6147-7417-1685-A38F6924800D}"/>
                      </a:ext>
                    </a:extLst>
                  </p:cNvPr>
                  <p:cNvSpPr txBox="1"/>
                  <p:nvPr/>
                </p:nvSpPr>
                <p:spPr>
                  <a:xfrm>
                    <a:off x="2628144" y="4691604"/>
                    <a:ext cx="455775" cy="3715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18</a:t>
                    </a:r>
                  </a:p>
                </p:txBody>
              </p:sp>
              <p:sp>
                <p:nvSpPr>
                  <p:cNvPr id="216" name="TextBox 215">
                    <a:extLst>
                      <a:ext uri="{FF2B5EF4-FFF2-40B4-BE49-F238E27FC236}">
                        <a16:creationId xmlns:a16="http://schemas.microsoft.com/office/drawing/2014/main" id="{47458779-F217-5B4E-DC34-E66F9CC93AB7}"/>
                      </a:ext>
                    </a:extLst>
                  </p:cNvPr>
                  <p:cNvSpPr txBox="1"/>
                  <p:nvPr/>
                </p:nvSpPr>
                <p:spPr>
                  <a:xfrm>
                    <a:off x="7558556" y="4693342"/>
                    <a:ext cx="595038" cy="3715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85</a:t>
                    </a:r>
                  </a:p>
                </p:txBody>
              </p:sp>
              <p:cxnSp>
                <p:nvCxnSpPr>
                  <p:cNvPr id="217" name="Straight Connector 216">
                    <a:extLst>
                      <a:ext uri="{FF2B5EF4-FFF2-40B4-BE49-F238E27FC236}">
                        <a16:creationId xmlns:a16="http://schemas.microsoft.com/office/drawing/2014/main" id="{B46B847E-B9BF-ACBA-44D1-590004CAC35C}"/>
                      </a:ext>
                    </a:extLst>
                  </p:cNvPr>
                  <p:cNvCxnSpPr/>
                  <p:nvPr/>
                </p:nvCxnSpPr>
                <p:spPr>
                  <a:xfrm>
                    <a:off x="3116094" y="4983819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" name="Straight Connector 217">
                    <a:extLst>
                      <a:ext uri="{FF2B5EF4-FFF2-40B4-BE49-F238E27FC236}">
                        <a16:creationId xmlns:a16="http://schemas.microsoft.com/office/drawing/2014/main" id="{76473329-76B5-0A05-67AC-3E1B2D8CAC28}"/>
                      </a:ext>
                    </a:extLst>
                  </p:cNvPr>
                  <p:cNvCxnSpPr/>
                  <p:nvPr/>
                </p:nvCxnSpPr>
                <p:spPr>
                  <a:xfrm>
                    <a:off x="3305227" y="4983819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" name="Straight Connector 218">
                    <a:extLst>
                      <a:ext uri="{FF2B5EF4-FFF2-40B4-BE49-F238E27FC236}">
                        <a16:creationId xmlns:a16="http://schemas.microsoft.com/office/drawing/2014/main" id="{8CA5E8EC-087B-6C29-7B6B-6CA19B20B037}"/>
                      </a:ext>
                    </a:extLst>
                  </p:cNvPr>
                  <p:cNvCxnSpPr/>
                  <p:nvPr/>
                </p:nvCxnSpPr>
                <p:spPr>
                  <a:xfrm>
                    <a:off x="3492909" y="4983819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" name="Straight Connector 219">
                    <a:extLst>
                      <a:ext uri="{FF2B5EF4-FFF2-40B4-BE49-F238E27FC236}">
                        <a16:creationId xmlns:a16="http://schemas.microsoft.com/office/drawing/2014/main" id="{951A2CB0-6870-600D-FF7C-FED6FE28B6DA}"/>
                      </a:ext>
                    </a:extLst>
                  </p:cNvPr>
                  <p:cNvCxnSpPr/>
                  <p:nvPr/>
                </p:nvCxnSpPr>
                <p:spPr>
                  <a:xfrm>
                    <a:off x="3695840" y="4975593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Connector 220">
                    <a:extLst>
                      <a:ext uri="{FF2B5EF4-FFF2-40B4-BE49-F238E27FC236}">
                        <a16:creationId xmlns:a16="http://schemas.microsoft.com/office/drawing/2014/main" id="{53BF0153-7795-C33A-1252-EA7B2866AF8F}"/>
                      </a:ext>
                    </a:extLst>
                  </p:cNvPr>
                  <p:cNvCxnSpPr/>
                  <p:nvPr/>
                </p:nvCxnSpPr>
                <p:spPr>
                  <a:xfrm>
                    <a:off x="3877125" y="4979707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" name="Straight Connector 221">
                    <a:extLst>
                      <a:ext uri="{FF2B5EF4-FFF2-40B4-BE49-F238E27FC236}">
                        <a16:creationId xmlns:a16="http://schemas.microsoft.com/office/drawing/2014/main" id="{ACDA1D18-706A-1FE5-C4D5-CBA39C40182E}"/>
                      </a:ext>
                    </a:extLst>
                  </p:cNvPr>
                  <p:cNvCxnSpPr/>
                  <p:nvPr/>
                </p:nvCxnSpPr>
                <p:spPr>
                  <a:xfrm>
                    <a:off x="4058410" y="4979707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" name="Straight Connector 222">
                    <a:extLst>
                      <a:ext uri="{FF2B5EF4-FFF2-40B4-BE49-F238E27FC236}">
                        <a16:creationId xmlns:a16="http://schemas.microsoft.com/office/drawing/2014/main" id="{ABFEE377-0AF3-578F-5264-E6A1B4E60205}"/>
                      </a:ext>
                    </a:extLst>
                  </p:cNvPr>
                  <p:cNvCxnSpPr/>
                  <p:nvPr/>
                </p:nvCxnSpPr>
                <p:spPr>
                  <a:xfrm>
                    <a:off x="4253493" y="4979704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" name="Straight Connector 223">
                    <a:extLst>
                      <a:ext uri="{FF2B5EF4-FFF2-40B4-BE49-F238E27FC236}">
                        <a16:creationId xmlns:a16="http://schemas.microsoft.com/office/drawing/2014/main" id="{2360DC52-5831-8F27-58B5-5975A90A98CC}"/>
                      </a:ext>
                    </a:extLst>
                  </p:cNvPr>
                  <p:cNvCxnSpPr/>
                  <p:nvPr/>
                </p:nvCxnSpPr>
                <p:spPr>
                  <a:xfrm>
                    <a:off x="4442626" y="4979704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4" name="Oval 243">
                    <a:extLst>
                      <a:ext uri="{FF2B5EF4-FFF2-40B4-BE49-F238E27FC236}">
                        <a16:creationId xmlns:a16="http://schemas.microsoft.com/office/drawing/2014/main" id="{23D9B9C2-A1C5-C1A0-BF56-6136DE949F2A}"/>
                      </a:ext>
                    </a:extLst>
                  </p:cNvPr>
                  <p:cNvSpPr/>
                  <p:nvPr/>
                </p:nvSpPr>
                <p:spPr>
                  <a:xfrm>
                    <a:off x="4676254" y="4978598"/>
                    <a:ext cx="182877" cy="182877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52" name="TextBox 251">
                    <a:extLst>
                      <a:ext uri="{FF2B5EF4-FFF2-40B4-BE49-F238E27FC236}">
                        <a16:creationId xmlns:a16="http://schemas.microsoft.com/office/drawing/2014/main" id="{1F62D0A2-9761-3B38-E270-93D2EF237EDD}"/>
                      </a:ext>
                    </a:extLst>
                  </p:cNvPr>
                  <p:cNvSpPr txBox="1"/>
                  <p:nvPr/>
                </p:nvSpPr>
                <p:spPr>
                  <a:xfrm>
                    <a:off x="4539805" y="4696252"/>
                    <a:ext cx="494088" cy="3715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55</a:t>
                    </a:r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F6FF1C7C-E165-424B-B48D-42F2E141E4CA}"/>
                    </a:ext>
                  </a:extLst>
                </p:cNvPr>
                <p:cNvGrpSpPr/>
                <p:nvPr/>
              </p:nvGrpSpPr>
              <p:grpSpPr>
                <a:xfrm>
                  <a:off x="748148" y="1980857"/>
                  <a:ext cx="984371" cy="285935"/>
                  <a:chOff x="1186221" y="1139199"/>
                  <a:chExt cx="984371" cy="285935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F0684359-6335-3414-40F0-BCBA4F39492A}"/>
                      </a:ext>
                    </a:extLst>
                  </p:cNvPr>
                  <p:cNvSpPr/>
                  <p:nvPr/>
                </p:nvSpPr>
                <p:spPr>
                  <a:xfrm>
                    <a:off x="1186221" y="1164175"/>
                    <a:ext cx="930042" cy="2477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5FD005D-4991-98F7-E346-0DF36A18762C}"/>
                      </a:ext>
                    </a:extLst>
                  </p:cNvPr>
                  <p:cNvSpPr txBox="1"/>
                  <p:nvPr/>
                </p:nvSpPr>
                <p:spPr>
                  <a:xfrm>
                    <a:off x="1240579" y="1139199"/>
                    <a:ext cx="930013" cy="2859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>
                      <a:defRPr/>
                    </a:pPr>
                    <a:r>
                      <a:rPr lang="en-US" sz="1200" b="1" dirty="0">
                        <a:solidFill>
                          <a:srgbClr val="1EAAE0"/>
                        </a:solidFill>
                      </a:rPr>
                      <a:t>Term 30</a:t>
                    </a:r>
                  </a:p>
                </p:txBody>
              </p:sp>
            </p:grpSp>
          </p:grp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F5DBDD6F-BAFA-1817-53D1-4259D4225D42}"/>
                  </a:ext>
                </a:extLst>
              </p:cNvPr>
              <p:cNvGrpSpPr/>
              <p:nvPr/>
            </p:nvGrpSpPr>
            <p:grpSpPr>
              <a:xfrm>
                <a:off x="2268201" y="2148902"/>
                <a:ext cx="7846350" cy="470020"/>
                <a:chOff x="744201" y="2148902"/>
                <a:chExt cx="7846350" cy="470020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26C71E47-5F01-495B-D8AE-929C02104908}"/>
                    </a:ext>
                  </a:extLst>
                </p:cNvPr>
                <p:cNvGrpSpPr/>
                <p:nvPr/>
              </p:nvGrpSpPr>
              <p:grpSpPr>
                <a:xfrm>
                  <a:off x="2384583" y="2148902"/>
                  <a:ext cx="6205968" cy="448056"/>
                  <a:chOff x="1265235" y="4745768"/>
                  <a:chExt cx="6852493" cy="487203"/>
                </a:xfrm>
              </p:grpSpPr>
              <p:cxnSp>
                <p:nvCxnSpPr>
                  <p:cNvPr id="3" name="Straight Connector 2">
                    <a:extLst>
                      <a:ext uri="{FF2B5EF4-FFF2-40B4-BE49-F238E27FC236}">
                        <a16:creationId xmlns:a16="http://schemas.microsoft.com/office/drawing/2014/main" id="{ECAE69D2-AFD2-39AF-917A-2F0C8CB958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46558" y="5128458"/>
                    <a:ext cx="2040527" cy="4559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>
                    <a:extLst>
                      <a:ext uri="{FF2B5EF4-FFF2-40B4-BE49-F238E27FC236}">
                        <a16:creationId xmlns:a16="http://schemas.microsoft.com/office/drawing/2014/main" id="{3CDACC55-2888-6A6F-7A1F-EBC9A6AA0CC0}"/>
                      </a:ext>
                    </a:extLst>
                  </p:cNvPr>
                  <p:cNvCxnSpPr>
                    <a:cxnSpLocks/>
                    <a:endCxn id="243" idx="2"/>
                  </p:cNvCxnSpPr>
                  <p:nvPr/>
                </p:nvCxnSpPr>
                <p:spPr>
                  <a:xfrm>
                    <a:off x="2872928" y="5124307"/>
                    <a:ext cx="2825972" cy="4151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Straight Connector 7">
                    <a:extLst>
                      <a:ext uri="{FF2B5EF4-FFF2-40B4-BE49-F238E27FC236}">
                        <a16:creationId xmlns:a16="http://schemas.microsoft.com/office/drawing/2014/main" id="{7B732051-85CF-59DD-01C3-5AB541793C1E}"/>
                      </a:ext>
                    </a:extLst>
                  </p:cNvPr>
                  <p:cNvCxnSpPr>
                    <a:cxnSpLocks/>
                    <a:endCxn id="14" idx="6"/>
                  </p:cNvCxnSpPr>
                  <p:nvPr/>
                </p:nvCxnSpPr>
                <p:spPr>
                  <a:xfrm>
                    <a:off x="1424198" y="5124308"/>
                    <a:ext cx="1534301" cy="0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8F361B2D-F4E3-ABCB-A13E-FD2B0C20C41E}"/>
                      </a:ext>
                    </a:extLst>
                  </p:cNvPr>
                  <p:cNvSpPr/>
                  <p:nvPr/>
                </p:nvSpPr>
                <p:spPr>
                  <a:xfrm>
                    <a:off x="1314097" y="5032869"/>
                    <a:ext cx="182877" cy="18287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FBD56036-881B-B7F5-6A1F-5E9C90395900}"/>
                      </a:ext>
                    </a:extLst>
                  </p:cNvPr>
                  <p:cNvSpPr/>
                  <p:nvPr/>
                </p:nvSpPr>
                <p:spPr>
                  <a:xfrm>
                    <a:off x="7739159" y="5032869"/>
                    <a:ext cx="182877" cy="18287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C3CFD7CB-B379-05AB-45EC-86B7C5DAF9CC}"/>
                      </a:ext>
                    </a:extLst>
                  </p:cNvPr>
                  <p:cNvSpPr/>
                  <p:nvPr/>
                </p:nvSpPr>
                <p:spPr>
                  <a:xfrm>
                    <a:off x="2775621" y="5032869"/>
                    <a:ext cx="182877" cy="182877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0725517-D4B8-8137-77F5-7C4F50C74641}"/>
                      </a:ext>
                    </a:extLst>
                  </p:cNvPr>
                  <p:cNvSpPr txBox="1"/>
                  <p:nvPr/>
                </p:nvSpPr>
                <p:spPr>
                  <a:xfrm>
                    <a:off x="1265235" y="4745768"/>
                    <a:ext cx="282761" cy="3813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EAC83280-8A59-AA1D-FEE0-276A0C7E0C9B}"/>
                      </a:ext>
                    </a:extLst>
                  </p:cNvPr>
                  <p:cNvSpPr txBox="1"/>
                  <p:nvPr/>
                </p:nvSpPr>
                <p:spPr>
                  <a:xfrm>
                    <a:off x="2636333" y="4754277"/>
                    <a:ext cx="455774" cy="3813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18</a:t>
                    </a: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E5D3F85A-DAB4-5CB5-42EE-C1976F9C1681}"/>
                      </a:ext>
                    </a:extLst>
                  </p:cNvPr>
                  <p:cNvSpPr txBox="1"/>
                  <p:nvPr/>
                </p:nvSpPr>
                <p:spPr>
                  <a:xfrm>
                    <a:off x="7572941" y="4755893"/>
                    <a:ext cx="544787" cy="3813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85</a:t>
                    </a:r>
                  </a:p>
                </p:txBody>
              </p: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4C3B2526-B676-5C0A-616F-CC1733497172}"/>
                      </a:ext>
                    </a:extLst>
                  </p:cNvPr>
                  <p:cNvCxnSpPr/>
                  <p:nvPr/>
                </p:nvCxnSpPr>
                <p:spPr>
                  <a:xfrm>
                    <a:off x="3124282" y="5046492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2098959B-90B3-262C-7349-1159C9111575}"/>
                      </a:ext>
                    </a:extLst>
                  </p:cNvPr>
                  <p:cNvCxnSpPr/>
                  <p:nvPr/>
                </p:nvCxnSpPr>
                <p:spPr>
                  <a:xfrm>
                    <a:off x="3313415" y="5046492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288A7C7D-5831-2122-D4CD-869D760B9E48}"/>
                      </a:ext>
                    </a:extLst>
                  </p:cNvPr>
                  <p:cNvCxnSpPr/>
                  <p:nvPr/>
                </p:nvCxnSpPr>
                <p:spPr>
                  <a:xfrm>
                    <a:off x="3501097" y="5046492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CB39AC48-12F7-D7C4-B5BA-DCB5A18036A4}"/>
                      </a:ext>
                    </a:extLst>
                  </p:cNvPr>
                  <p:cNvCxnSpPr/>
                  <p:nvPr/>
                </p:nvCxnSpPr>
                <p:spPr>
                  <a:xfrm>
                    <a:off x="3704028" y="5038266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ED1ECF08-4412-BAC5-13AC-2C7766E20C6F}"/>
                      </a:ext>
                    </a:extLst>
                  </p:cNvPr>
                  <p:cNvCxnSpPr/>
                  <p:nvPr/>
                </p:nvCxnSpPr>
                <p:spPr>
                  <a:xfrm>
                    <a:off x="3885313" y="5042380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047E1091-AE83-F027-D848-CDD9799ED658}"/>
                      </a:ext>
                    </a:extLst>
                  </p:cNvPr>
                  <p:cNvCxnSpPr/>
                  <p:nvPr/>
                </p:nvCxnSpPr>
                <p:spPr>
                  <a:xfrm>
                    <a:off x="4066598" y="5042380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71D85648-2441-B9AD-7485-4876A851231F}"/>
                      </a:ext>
                    </a:extLst>
                  </p:cNvPr>
                  <p:cNvCxnSpPr/>
                  <p:nvPr/>
                </p:nvCxnSpPr>
                <p:spPr>
                  <a:xfrm>
                    <a:off x="4261681" y="5042377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DF39C949-FDEE-ED93-C8AE-E6F3576E4C12}"/>
                      </a:ext>
                    </a:extLst>
                  </p:cNvPr>
                  <p:cNvCxnSpPr/>
                  <p:nvPr/>
                </p:nvCxnSpPr>
                <p:spPr>
                  <a:xfrm>
                    <a:off x="4450814" y="5042377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5A1F70D4-5493-06D1-EE86-C5A95415A70A}"/>
                      </a:ext>
                    </a:extLst>
                  </p:cNvPr>
                  <p:cNvSpPr txBox="1"/>
                  <p:nvPr/>
                </p:nvSpPr>
                <p:spPr>
                  <a:xfrm>
                    <a:off x="5507668" y="4754277"/>
                    <a:ext cx="509395" cy="3813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65</a:t>
                    </a:r>
                  </a:p>
                </p:txBody>
              </p: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C9C5E162-844F-91C6-2E28-E80753566C67}"/>
                      </a:ext>
                    </a:extLst>
                  </p:cNvPr>
                  <p:cNvCxnSpPr/>
                  <p:nvPr/>
                </p:nvCxnSpPr>
                <p:spPr>
                  <a:xfrm>
                    <a:off x="4681136" y="5045980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A1F2431A-F91F-C160-EDEA-D95C8DDD830B}"/>
                      </a:ext>
                    </a:extLst>
                  </p:cNvPr>
                  <p:cNvCxnSpPr/>
                  <p:nvPr/>
                </p:nvCxnSpPr>
                <p:spPr>
                  <a:xfrm>
                    <a:off x="4862421" y="5050094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7910CC84-0B34-DAF4-39C8-71ADE806E339}"/>
                      </a:ext>
                    </a:extLst>
                  </p:cNvPr>
                  <p:cNvCxnSpPr/>
                  <p:nvPr/>
                </p:nvCxnSpPr>
                <p:spPr>
                  <a:xfrm>
                    <a:off x="5043706" y="5050094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3AAC7A52-0F24-C5E0-14BD-B59A088EE89C}"/>
                      </a:ext>
                    </a:extLst>
                  </p:cNvPr>
                  <p:cNvCxnSpPr/>
                  <p:nvPr/>
                </p:nvCxnSpPr>
                <p:spPr>
                  <a:xfrm>
                    <a:off x="5238789" y="5050091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F180FACC-7E3A-7F76-914A-27D653144D58}"/>
                      </a:ext>
                    </a:extLst>
                  </p:cNvPr>
                  <p:cNvCxnSpPr/>
                  <p:nvPr/>
                </p:nvCxnSpPr>
                <p:spPr>
                  <a:xfrm>
                    <a:off x="5427922" y="5050091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3" name="Oval 242">
                    <a:extLst>
                      <a:ext uri="{FF2B5EF4-FFF2-40B4-BE49-F238E27FC236}">
                        <a16:creationId xmlns:a16="http://schemas.microsoft.com/office/drawing/2014/main" id="{B3BDA466-D47D-AD0B-A50A-4CE26FD82EFA}"/>
                      </a:ext>
                    </a:extLst>
                  </p:cNvPr>
                  <p:cNvSpPr/>
                  <p:nvPr/>
                </p:nvSpPr>
                <p:spPr>
                  <a:xfrm>
                    <a:off x="5698900" y="5037019"/>
                    <a:ext cx="182877" cy="182877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14ECD1FB-83AA-C6D2-785C-AD32616618EF}"/>
                    </a:ext>
                  </a:extLst>
                </p:cNvPr>
                <p:cNvGrpSpPr/>
                <p:nvPr/>
              </p:nvGrpSpPr>
              <p:grpSpPr>
                <a:xfrm>
                  <a:off x="744201" y="2332987"/>
                  <a:ext cx="988319" cy="285935"/>
                  <a:chOff x="1186221" y="1139199"/>
                  <a:chExt cx="988319" cy="285935"/>
                </a:xfrm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A35A2FAC-64B3-2DDE-899B-5B1E6DE0A434}"/>
                      </a:ext>
                    </a:extLst>
                  </p:cNvPr>
                  <p:cNvSpPr/>
                  <p:nvPr/>
                </p:nvSpPr>
                <p:spPr>
                  <a:xfrm>
                    <a:off x="1186221" y="1164175"/>
                    <a:ext cx="930042" cy="2477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C0D45F37-77BA-FD3E-A902-1A14B6D3A4F8}"/>
                      </a:ext>
                    </a:extLst>
                  </p:cNvPr>
                  <p:cNvSpPr txBox="1"/>
                  <p:nvPr/>
                </p:nvSpPr>
                <p:spPr>
                  <a:xfrm>
                    <a:off x="1244527" y="1139199"/>
                    <a:ext cx="930013" cy="2859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>
                      <a:defRPr/>
                    </a:pPr>
                    <a:r>
                      <a:rPr lang="en-US" sz="1200" b="1" dirty="0">
                        <a:solidFill>
                          <a:srgbClr val="1EAAE0"/>
                        </a:solidFill>
                      </a:rPr>
                      <a:t>Term 20</a:t>
                    </a:r>
                  </a:p>
                </p:txBody>
              </p:sp>
            </p:grpSp>
          </p:grpSp>
          <p:grpSp>
            <p:nvGrpSpPr>
              <p:cNvPr id="283" name="Group 282">
                <a:extLst>
                  <a:ext uri="{FF2B5EF4-FFF2-40B4-BE49-F238E27FC236}">
                    <a16:creationId xmlns:a16="http://schemas.microsoft.com/office/drawing/2014/main" id="{C59684C8-974E-A2CE-3EAC-158958F89BDF}"/>
                  </a:ext>
                </a:extLst>
              </p:cNvPr>
              <p:cNvGrpSpPr/>
              <p:nvPr/>
            </p:nvGrpSpPr>
            <p:grpSpPr>
              <a:xfrm>
                <a:off x="2268202" y="2552512"/>
                <a:ext cx="7861565" cy="469439"/>
                <a:chOff x="744201" y="2552511"/>
                <a:chExt cx="7861565" cy="469439"/>
              </a:xfrm>
            </p:grpSpPr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2598B782-0DED-3188-AD83-9408980AA5B9}"/>
                    </a:ext>
                  </a:extLst>
                </p:cNvPr>
                <p:cNvGrpSpPr/>
                <p:nvPr/>
              </p:nvGrpSpPr>
              <p:grpSpPr>
                <a:xfrm>
                  <a:off x="2382530" y="2552511"/>
                  <a:ext cx="6223236" cy="448056"/>
                  <a:chOff x="1269816" y="5078205"/>
                  <a:chExt cx="6896230" cy="489033"/>
                </a:xfrm>
              </p:grpSpPr>
              <p:sp>
                <p:nvSpPr>
                  <p:cNvPr id="242" name="Oval 241">
                    <a:extLst>
                      <a:ext uri="{FF2B5EF4-FFF2-40B4-BE49-F238E27FC236}">
                        <a16:creationId xmlns:a16="http://schemas.microsoft.com/office/drawing/2014/main" id="{62A96760-5B53-175B-1586-EB1F277A6EEC}"/>
                      </a:ext>
                    </a:extLst>
                  </p:cNvPr>
                  <p:cNvSpPr/>
                  <p:nvPr/>
                </p:nvSpPr>
                <p:spPr>
                  <a:xfrm>
                    <a:off x="6310900" y="5370782"/>
                    <a:ext cx="182877" cy="182877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9DA828EE-35F8-CE48-278A-600C12384ED3}"/>
                      </a:ext>
                    </a:extLst>
                  </p:cNvPr>
                  <p:cNvCxnSpPr>
                    <a:cxnSpLocks/>
                    <a:stCxn id="242" idx="6"/>
                  </p:cNvCxnSpPr>
                  <p:nvPr/>
                </p:nvCxnSpPr>
                <p:spPr>
                  <a:xfrm>
                    <a:off x="6493777" y="5462221"/>
                    <a:ext cx="1433741" cy="5063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C388C97A-E12F-0EA1-0F69-D81E2A51FF0C}"/>
                      </a:ext>
                    </a:extLst>
                  </p:cNvPr>
                  <p:cNvCxnSpPr>
                    <a:cxnSpLocks/>
                    <a:endCxn id="242" idx="6"/>
                  </p:cNvCxnSpPr>
                  <p:nvPr/>
                </p:nvCxnSpPr>
                <p:spPr>
                  <a:xfrm>
                    <a:off x="2878142" y="5458574"/>
                    <a:ext cx="3615635" cy="3647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46F1D0E7-CB89-3CDA-EAEF-0B6F3928C144}"/>
                      </a:ext>
                    </a:extLst>
                  </p:cNvPr>
                  <p:cNvCxnSpPr>
                    <a:cxnSpLocks/>
                    <a:endCxn id="45" idx="6"/>
                  </p:cNvCxnSpPr>
                  <p:nvPr/>
                </p:nvCxnSpPr>
                <p:spPr>
                  <a:xfrm>
                    <a:off x="1435282" y="5458575"/>
                    <a:ext cx="1534300" cy="0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EDF7BB86-F108-7C61-4AF5-A4D63412A6F8}"/>
                      </a:ext>
                    </a:extLst>
                  </p:cNvPr>
                  <p:cNvSpPr/>
                  <p:nvPr/>
                </p:nvSpPr>
                <p:spPr>
                  <a:xfrm>
                    <a:off x="1319311" y="5367136"/>
                    <a:ext cx="182877" cy="18287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9703C928-3C52-1618-D652-61A5BC5EF659}"/>
                      </a:ext>
                    </a:extLst>
                  </p:cNvPr>
                  <p:cNvSpPr/>
                  <p:nvPr/>
                </p:nvSpPr>
                <p:spPr>
                  <a:xfrm>
                    <a:off x="7770768" y="5367136"/>
                    <a:ext cx="182877" cy="18287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26C257DC-F669-6B20-34EC-BF7CAA369B74}"/>
                      </a:ext>
                    </a:extLst>
                  </p:cNvPr>
                  <p:cNvSpPr/>
                  <p:nvPr/>
                </p:nvSpPr>
                <p:spPr>
                  <a:xfrm>
                    <a:off x="2786705" y="5367136"/>
                    <a:ext cx="182877" cy="182877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9DDD87C4-6FCD-483C-C40B-CBB01C3DF148}"/>
                      </a:ext>
                    </a:extLst>
                  </p:cNvPr>
                  <p:cNvSpPr txBox="1"/>
                  <p:nvPr/>
                </p:nvSpPr>
                <p:spPr>
                  <a:xfrm>
                    <a:off x="1269816" y="5078205"/>
                    <a:ext cx="282761" cy="3827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D3F6F450-0D52-4585-F1B3-516BCEB878F5}"/>
                      </a:ext>
                    </a:extLst>
                  </p:cNvPr>
                  <p:cNvSpPr txBox="1"/>
                  <p:nvPr/>
                </p:nvSpPr>
                <p:spPr>
                  <a:xfrm>
                    <a:off x="2641546" y="5088544"/>
                    <a:ext cx="455774" cy="3827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18</a:t>
                    </a:r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45F68F42-7E8E-5CF7-7803-32B3C5C18880}"/>
                      </a:ext>
                    </a:extLst>
                  </p:cNvPr>
                  <p:cNvSpPr txBox="1"/>
                  <p:nvPr/>
                </p:nvSpPr>
                <p:spPr>
                  <a:xfrm>
                    <a:off x="7569963" y="5089890"/>
                    <a:ext cx="596083" cy="3827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85</a:t>
                    </a:r>
                  </a:p>
                </p:txBody>
              </p: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2E7E1201-74AF-CF0E-4396-B856F3EEF22B}"/>
                      </a:ext>
                    </a:extLst>
                  </p:cNvPr>
                  <p:cNvCxnSpPr/>
                  <p:nvPr/>
                </p:nvCxnSpPr>
                <p:spPr>
                  <a:xfrm>
                    <a:off x="3129496" y="5380759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2C42A4F5-C69C-8CF8-E714-D0C87FCA50C3}"/>
                      </a:ext>
                    </a:extLst>
                  </p:cNvPr>
                  <p:cNvCxnSpPr/>
                  <p:nvPr/>
                </p:nvCxnSpPr>
                <p:spPr>
                  <a:xfrm>
                    <a:off x="3318629" y="5380759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6EF458D1-36EE-0E87-00DF-F14CA0564DAF}"/>
                      </a:ext>
                    </a:extLst>
                  </p:cNvPr>
                  <p:cNvCxnSpPr/>
                  <p:nvPr/>
                </p:nvCxnSpPr>
                <p:spPr>
                  <a:xfrm>
                    <a:off x="3506311" y="5380759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B6224B7C-4250-1061-C23F-6CFEFC8D9C95}"/>
                      </a:ext>
                    </a:extLst>
                  </p:cNvPr>
                  <p:cNvCxnSpPr/>
                  <p:nvPr/>
                </p:nvCxnSpPr>
                <p:spPr>
                  <a:xfrm>
                    <a:off x="3709242" y="5372533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41543129-9723-E76F-138A-312135A9BB70}"/>
                      </a:ext>
                    </a:extLst>
                  </p:cNvPr>
                  <p:cNvCxnSpPr/>
                  <p:nvPr/>
                </p:nvCxnSpPr>
                <p:spPr>
                  <a:xfrm>
                    <a:off x="3890527" y="5376647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D5F0F967-E898-3553-7034-E229D30310B5}"/>
                      </a:ext>
                    </a:extLst>
                  </p:cNvPr>
                  <p:cNvCxnSpPr/>
                  <p:nvPr/>
                </p:nvCxnSpPr>
                <p:spPr>
                  <a:xfrm>
                    <a:off x="4071812" y="5376647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0B773DB6-F702-6907-7E23-52A4154E8507}"/>
                      </a:ext>
                    </a:extLst>
                  </p:cNvPr>
                  <p:cNvCxnSpPr/>
                  <p:nvPr/>
                </p:nvCxnSpPr>
                <p:spPr>
                  <a:xfrm>
                    <a:off x="4266895" y="5376644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324F4068-29E5-BF70-771A-72C2D855F7E9}"/>
                      </a:ext>
                    </a:extLst>
                  </p:cNvPr>
                  <p:cNvCxnSpPr/>
                  <p:nvPr/>
                </p:nvCxnSpPr>
                <p:spPr>
                  <a:xfrm>
                    <a:off x="4456028" y="5376644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1F123944-C2B9-C43E-9387-F163F3F2BEE9}"/>
                      </a:ext>
                    </a:extLst>
                  </p:cNvPr>
                  <p:cNvSpPr txBox="1"/>
                  <p:nvPr/>
                </p:nvSpPr>
                <p:spPr>
                  <a:xfrm>
                    <a:off x="6119743" y="5088544"/>
                    <a:ext cx="515617" cy="3827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70</a:t>
                    </a:r>
                  </a:p>
                </p:txBody>
              </p: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C9DD321A-B3A1-29F3-1B20-75FF8861345B}"/>
                      </a:ext>
                    </a:extLst>
                  </p:cNvPr>
                  <p:cNvCxnSpPr/>
                  <p:nvPr/>
                </p:nvCxnSpPr>
                <p:spPr>
                  <a:xfrm>
                    <a:off x="4686350" y="5380247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7AD6B81E-4CD7-7466-4DF9-4FACC2D788BD}"/>
                      </a:ext>
                    </a:extLst>
                  </p:cNvPr>
                  <p:cNvCxnSpPr/>
                  <p:nvPr/>
                </p:nvCxnSpPr>
                <p:spPr>
                  <a:xfrm>
                    <a:off x="4867635" y="5384361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F03FB1CD-B865-C576-0C33-78BA31EB6872}"/>
                      </a:ext>
                    </a:extLst>
                  </p:cNvPr>
                  <p:cNvCxnSpPr/>
                  <p:nvPr/>
                </p:nvCxnSpPr>
                <p:spPr>
                  <a:xfrm>
                    <a:off x="5048920" y="5384361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1C506085-C2A3-DF68-3A3C-1C210D74D05E}"/>
                      </a:ext>
                    </a:extLst>
                  </p:cNvPr>
                  <p:cNvCxnSpPr/>
                  <p:nvPr/>
                </p:nvCxnSpPr>
                <p:spPr>
                  <a:xfrm>
                    <a:off x="5244003" y="5384358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75C0B9AA-3B77-DB26-A83D-6E5F10C0A14C}"/>
                      </a:ext>
                    </a:extLst>
                  </p:cNvPr>
                  <p:cNvCxnSpPr/>
                  <p:nvPr/>
                </p:nvCxnSpPr>
                <p:spPr>
                  <a:xfrm>
                    <a:off x="5433136" y="5384358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49561210-926C-F7D5-4AA9-155B96F5BEAB}"/>
                      </a:ext>
                    </a:extLst>
                  </p:cNvPr>
                  <p:cNvCxnSpPr/>
                  <p:nvPr/>
                </p:nvCxnSpPr>
                <p:spPr>
                  <a:xfrm>
                    <a:off x="5660882" y="5380762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33B19CE0-9791-C907-0BD8-BF91D89FF89C}"/>
                      </a:ext>
                    </a:extLst>
                  </p:cNvPr>
                  <p:cNvCxnSpPr/>
                  <p:nvPr/>
                </p:nvCxnSpPr>
                <p:spPr>
                  <a:xfrm>
                    <a:off x="5855965" y="5380759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>
                    <a:extLst>
                      <a:ext uri="{FF2B5EF4-FFF2-40B4-BE49-F238E27FC236}">
                        <a16:creationId xmlns:a16="http://schemas.microsoft.com/office/drawing/2014/main" id="{4832421E-66EF-EAEB-24A4-2FDBE08A7648}"/>
                      </a:ext>
                    </a:extLst>
                  </p:cNvPr>
                  <p:cNvCxnSpPr/>
                  <p:nvPr/>
                </p:nvCxnSpPr>
                <p:spPr>
                  <a:xfrm>
                    <a:off x="6045098" y="5380759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208E4416-2D1C-0C09-00DC-B4F96E22C814}"/>
                    </a:ext>
                  </a:extLst>
                </p:cNvPr>
                <p:cNvGrpSpPr/>
                <p:nvPr/>
              </p:nvGrpSpPr>
              <p:grpSpPr>
                <a:xfrm>
                  <a:off x="744201" y="2736015"/>
                  <a:ext cx="972242" cy="285935"/>
                  <a:chOff x="1186221" y="1139199"/>
                  <a:chExt cx="972242" cy="285935"/>
                </a:xfrm>
              </p:grpSpPr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E211D636-6CE4-881E-0DB7-528173041951}"/>
                      </a:ext>
                    </a:extLst>
                  </p:cNvPr>
                  <p:cNvSpPr/>
                  <p:nvPr/>
                </p:nvSpPr>
                <p:spPr>
                  <a:xfrm>
                    <a:off x="1186221" y="1164175"/>
                    <a:ext cx="930042" cy="2477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70755DF1-61B5-91B8-796F-E7B5FE245864}"/>
                      </a:ext>
                    </a:extLst>
                  </p:cNvPr>
                  <p:cNvSpPr txBox="1"/>
                  <p:nvPr/>
                </p:nvSpPr>
                <p:spPr>
                  <a:xfrm>
                    <a:off x="1244540" y="1139199"/>
                    <a:ext cx="913923" cy="2859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>
                      <a:defRPr/>
                    </a:pPr>
                    <a:r>
                      <a:rPr lang="en-US" sz="1200" b="1" dirty="0">
                        <a:solidFill>
                          <a:srgbClr val="1EAAE0"/>
                        </a:solidFill>
                      </a:rPr>
                      <a:t>Term 15</a:t>
                    </a:r>
                  </a:p>
                </p:txBody>
              </p:sp>
            </p:grpSp>
          </p:grpSp>
          <p:grpSp>
            <p:nvGrpSpPr>
              <p:cNvPr id="300" name="Group 299">
                <a:extLst>
                  <a:ext uri="{FF2B5EF4-FFF2-40B4-BE49-F238E27FC236}">
                    <a16:creationId xmlns:a16="http://schemas.microsoft.com/office/drawing/2014/main" id="{929BC260-6596-9D39-D159-B1702B7AF2EE}"/>
                  </a:ext>
                </a:extLst>
              </p:cNvPr>
              <p:cNvGrpSpPr/>
              <p:nvPr/>
            </p:nvGrpSpPr>
            <p:grpSpPr>
              <a:xfrm>
                <a:off x="2268202" y="2958813"/>
                <a:ext cx="7877053" cy="450898"/>
                <a:chOff x="744201" y="2958813"/>
                <a:chExt cx="7877053" cy="450898"/>
              </a:xfrm>
            </p:grpSpPr>
            <p:grpSp>
              <p:nvGrpSpPr>
                <p:cNvPr id="266" name="Group 265">
                  <a:extLst>
                    <a:ext uri="{FF2B5EF4-FFF2-40B4-BE49-F238E27FC236}">
                      <a16:creationId xmlns:a16="http://schemas.microsoft.com/office/drawing/2014/main" id="{B430E57E-5F3A-8344-919A-2C216E97773A}"/>
                    </a:ext>
                  </a:extLst>
                </p:cNvPr>
                <p:cNvGrpSpPr/>
                <p:nvPr/>
              </p:nvGrpSpPr>
              <p:grpSpPr>
                <a:xfrm>
                  <a:off x="2392702" y="2958813"/>
                  <a:ext cx="6228552" cy="448056"/>
                  <a:chOff x="1256585" y="5477252"/>
                  <a:chExt cx="6917854" cy="485980"/>
                </a:xfrm>
              </p:grpSpPr>
              <p:sp>
                <p:nvSpPr>
                  <p:cNvPr id="241" name="Oval 240">
                    <a:extLst>
                      <a:ext uri="{FF2B5EF4-FFF2-40B4-BE49-F238E27FC236}">
                        <a16:creationId xmlns:a16="http://schemas.microsoft.com/office/drawing/2014/main" id="{1E9D134D-8079-FF22-7521-AF938863FD52}"/>
                      </a:ext>
                    </a:extLst>
                  </p:cNvPr>
                  <p:cNvSpPr/>
                  <p:nvPr/>
                </p:nvSpPr>
                <p:spPr>
                  <a:xfrm>
                    <a:off x="7221039" y="5771075"/>
                    <a:ext cx="182877" cy="182877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226" name="Straight Connector 225">
                    <a:extLst>
                      <a:ext uri="{FF2B5EF4-FFF2-40B4-BE49-F238E27FC236}">
                        <a16:creationId xmlns:a16="http://schemas.microsoft.com/office/drawing/2014/main" id="{8D98CF1E-3E99-6D05-4F72-D261A1E33885}"/>
                      </a:ext>
                    </a:extLst>
                  </p:cNvPr>
                  <p:cNvCxnSpPr>
                    <a:cxnSpLocks/>
                    <a:stCxn id="241" idx="6"/>
                  </p:cNvCxnSpPr>
                  <p:nvPr/>
                </p:nvCxnSpPr>
                <p:spPr>
                  <a:xfrm>
                    <a:off x="7403916" y="5862514"/>
                    <a:ext cx="522668" cy="764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Straight Connector 226">
                    <a:extLst>
                      <a:ext uri="{FF2B5EF4-FFF2-40B4-BE49-F238E27FC236}">
                        <a16:creationId xmlns:a16="http://schemas.microsoft.com/office/drawing/2014/main" id="{5E255A4B-326F-58E4-A7AC-9705FC20CD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12044" y="5854568"/>
                    <a:ext cx="4343831" cy="7946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" name="Straight Connector 227">
                    <a:extLst>
                      <a:ext uri="{FF2B5EF4-FFF2-40B4-BE49-F238E27FC236}">
                        <a16:creationId xmlns:a16="http://schemas.microsoft.com/office/drawing/2014/main" id="{F1B80589-5258-693B-3BF6-9A92F101672D}"/>
                      </a:ext>
                    </a:extLst>
                  </p:cNvPr>
                  <p:cNvCxnSpPr>
                    <a:cxnSpLocks/>
                    <a:endCxn id="231" idx="6"/>
                  </p:cNvCxnSpPr>
                  <p:nvPr/>
                </p:nvCxnSpPr>
                <p:spPr>
                  <a:xfrm>
                    <a:off x="1416636" y="5854569"/>
                    <a:ext cx="1534300" cy="0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B1C4CDEC-7165-6F87-B8EF-B4768658DE33}"/>
                      </a:ext>
                    </a:extLst>
                  </p:cNvPr>
                  <p:cNvSpPr/>
                  <p:nvPr/>
                </p:nvSpPr>
                <p:spPr>
                  <a:xfrm>
                    <a:off x="1300665" y="5763130"/>
                    <a:ext cx="182877" cy="18287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0" name="Oval 229">
                    <a:extLst>
                      <a:ext uri="{FF2B5EF4-FFF2-40B4-BE49-F238E27FC236}">
                        <a16:creationId xmlns:a16="http://schemas.microsoft.com/office/drawing/2014/main" id="{509599F5-D2FE-D79D-A2AD-E0DAA61FE749}"/>
                      </a:ext>
                    </a:extLst>
                  </p:cNvPr>
                  <p:cNvSpPr/>
                  <p:nvPr/>
                </p:nvSpPr>
                <p:spPr>
                  <a:xfrm>
                    <a:off x="7761690" y="5763130"/>
                    <a:ext cx="182877" cy="18287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682E0DBF-5D29-F2F9-0360-D08C7A784CEC}"/>
                      </a:ext>
                    </a:extLst>
                  </p:cNvPr>
                  <p:cNvSpPr/>
                  <p:nvPr/>
                </p:nvSpPr>
                <p:spPr>
                  <a:xfrm>
                    <a:off x="2768058" y="5763130"/>
                    <a:ext cx="182877" cy="182877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32" name="TextBox 231">
                    <a:extLst>
                      <a:ext uri="{FF2B5EF4-FFF2-40B4-BE49-F238E27FC236}">
                        <a16:creationId xmlns:a16="http://schemas.microsoft.com/office/drawing/2014/main" id="{7BA94D57-502A-2C3B-F6C2-577513D445D0}"/>
                      </a:ext>
                    </a:extLst>
                  </p:cNvPr>
                  <p:cNvSpPr txBox="1"/>
                  <p:nvPr/>
                </p:nvSpPr>
                <p:spPr>
                  <a:xfrm>
                    <a:off x="1256585" y="5483275"/>
                    <a:ext cx="282762" cy="3804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233" name="TextBox 232">
                    <a:extLst>
                      <a:ext uri="{FF2B5EF4-FFF2-40B4-BE49-F238E27FC236}">
                        <a16:creationId xmlns:a16="http://schemas.microsoft.com/office/drawing/2014/main" id="{1F60CC82-7C94-9F82-C401-A4636E3268C4}"/>
                      </a:ext>
                    </a:extLst>
                  </p:cNvPr>
                  <p:cNvSpPr txBox="1"/>
                  <p:nvPr/>
                </p:nvSpPr>
                <p:spPr>
                  <a:xfrm>
                    <a:off x="2640612" y="5484539"/>
                    <a:ext cx="455774" cy="3804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18</a:t>
                    </a:r>
                  </a:p>
                </p:txBody>
              </p:sp>
              <p:sp>
                <p:nvSpPr>
                  <p:cNvPr id="234" name="TextBox 233">
                    <a:extLst>
                      <a:ext uri="{FF2B5EF4-FFF2-40B4-BE49-F238E27FC236}">
                        <a16:creationId xmlns:a16="http://schemas.microsoft.com/office/drawing/2014/main" id="{1EB518E3-3388-1B24-93A0-B9AAD79A7401}"/>
                      </a:ext>
                    </a:extLst>
                  </p:cNvPr>
                  <p:cNvSpPr txBox="1"/>
                  <p:nvPr/>
                </p:nvSpPr>
                <p:spPr>
                  <a:xfrm>
                    <a:off x="7542952" y="5477252"/>
                    <a:ext cx="631487" cy="3804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85</a:t>
                    </a:r>
                  </a:p>
                </p:txBody>
              </p:sp>
              <p:cxnSp>
                <p:nvCxnSpPr>
                  <p:cNvPr id="235" name="Straight Connector 234">
                    <a:extLst>
                      <a:ext uri="{FF2B5EF4-FFF2-40B4-BE49-F238E27FC236}">
                        <a16:creationId xmlns:a16="http://schemas.microsoft.com/office/drawing/2014/main" id="{C8910312-C93F-3457-BCA9-CCCB10076466}"/>
                      </a:ext>
                    </a:extLst>
                  </p:cNvPr>
                  <p:cNvCxnSpPr/>
                  <p:nvPr/>
                </p:nvCxnSpPr>
                <p:spPr>
                  <a:xfrm>
                    <a:off x="3128562" y="5776753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6" name="Straight Connector 235">
                    <a:extLst>
                      <a:ext uri="{FF2B5EF4-FFF2-40B4-BE49-F238E27FC236}">
                        <a16:creationId xmlns:a16="http://schemas.microsoft.com/office/drawing/2014/main" id="{BF99C9DF-C05D-595B-51AB-2BA65AE48D75}"/>
                      </a:ext>
                    </a:extLst>
                  </p:cNvPr>
                  <p:cNvCxnSpPr/>
                  <p:nvPr/>
                </p:nvCxnSpPr>
                <p:spPr>
                  <a:xfrm>
                    <a:off x="3317695" y="5776753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7" name="Straight Connector 236">
                    <a:extLst>
                      <a:ext uri="{FF2B5EF4-FFF2-40B4-BE49-F238E27FC236}">
                        <a16:creationId xmlns:a16="http://schemas.microsoft.com/office/drawing/2014/main" id="{ABC1F4E5-FAB5-7449-A271-9B868C551C2B}"/>
                      </a:ext>
                    </a:extLst>
                  </p:cNvPr>
                  <p:cNvCxnSpPr/>
                  <p:nvPr/>
                </p:nvCxnSpPr>
                <p:spPr>
                  <a:xfrm>
                    <a:off x="3505377" y="5776753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8" name="Straight Connector 237">
                    <a:extLst>
                      <a:ext uri="{FF2B5EF4-FFF2-40B4-BE49-F238E27FC236}">
                        <a16:creationId xmlns:a16="http://schemas.microsoft.com/office/drawing/2014/main" id="{FB9A5EC7-8D29-EF7B-8CD3-2C4688343A7A}"/>
                      </a:ext>
                    </a:extLst>
                  </p:cNvPr>
                  <p:cNvCxnSpPr/>
                  <p:nvPr/>
                </p:nvCxnSpPr>
                <p:spPr>
                  <a:xfrm>
                    <a:off x="3708308" y="5768527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" name="Straight Connector 238">
                    <a:extLst>
                      <a:ext uri="{FF2B5EF4-FFF2-40B4-BE49-F238E27FC236}">
                        <a16:creationId xmlns:a16="http://schemas.microsoft.com/office/drawing/2014/main" id="{964B6BCF-E635-9A2C-CABB-E64E59D194E5}"/>
                      </a:ext>
                    </a:extLst>
                  </p:cNvPr>
                  <p:cNvCxnSpPr/>
                  <p:nvPr/>
                </p:nvCxnSpPr>
                <p:spPr>
                  <a:xfrm>
                    <a:off x="3889593" y="5772641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" name="Straight Connector 239">
                    <a:extLst>
                      <a:ext uri="{FF2B5EF4-FFF2-40B4-BE49-F238E27FC236}">
                        <a16:creationId xmlns:a16="http://schemas.microsoft.com/office/drawing/2014/main" id="{348A5104-BE4A-1115-B2AE-3848B696F6D0}"/>
                      </a:ext>
                    </a:extLst>
                  </p:cNvPr>
                  <p:cNvCxnSpPr/>
                  <p:nvPr/>
                </p:nvCxnSpPr>
                <p:spPr>
                  <a:xfrm>
                    <a:off x="4070878" y="5772641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5" name="Straight Connector 244">
                    <a:extLst>
                      <a:ext uri="{FF2B5EF4-FFF2-40B4-BE49-F238E27FC236}">
                        <a16:creationId xmlns:a16="http://schemas.microsoft.com/office/drawing/2014/main" id="{E4515402-CBA1-0F0A-1BB9-EE0E2001AE1D}"/>
                      </a:ext>
                    </a:extLst>
                  </p:cNvPr>
                  <p:cNvCxnSpPr/>
                  <p:nvPr/>
                </p:nvCxnSpPr>
                <p:spPr>
                  <a:xfrm>
                    <a:off x="4265961" y="5772638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6" name="Straight Connector 245">
                    <a:extLst>
                      <a:ext uri="{FF2B5EF4-FFF2-40B4-BE49-F238E27FC236}">
                        <a16:creationId xmlns:a16="http://schemas.microsoft.com/office/drawing/2014/main" id="{68210172-7595-E407-45AC-C36A0107387B}"/>
                      </a:ext>
                    </a:extLst>
                  </p:cNvPr>
                  <p:cNvCxnSpPr/>
                  <p:nvPr/>
                </p:nvCxnSpPr>
                <p:spPr>
                  <a:xfrm>
                    <a:off x="4455094" y="5772638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7" name="TextBox 246">
                    <a:extLst>
                      <a:ext uri="{FF2B5EF4-FFF2-40B4-BE49-F238E27FC236}">
                        <a16:creationId xmlns:a16="http://schemas.microsoft.com/office/drawing/2014/main" id="{C809E2FE-DEC2-D3E0-4453-4444E75196DB}"/>
                      </a:ext>
                    </a:extLst>
                  </p:cNvPr>
                  <p:cNvSpPr txBox="1"/>
                  <p:nvPr/>
                </p:nvSpPr>
                <p:spPr>
                  <a:xfrm>
                    <a:off x="6981510" y="5484539"/>
                    <a:ext cx="552521" cy="3804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80</a:t>
                    </a:r>
                  </a:p>
                </p:txBody>
              </p:sp>
              <p:cxnSp>
                <p:nvCxnSpPr>
                  <p:cNvPr id="248" name="Straight Connector 247">
                    <a:extLst>
                      <a:ext uri="{FF2B5EF4-FFF2-40B4-BE49-F238E27FC236}">
                        <a16:creationId xmlns:a16="http://schemas.microsoft.com/office/drawing/2014/main" id="{37FB1F37-7FE4-936E-D037-4EB3EE90A1ED}"/>
                      </a:ext>
                    </a:extLst>
                  </p:cNvPr>
                  <p:cNvCxnSpPr/>
                  <p:nvPr/>
                </p:nvCxnSpPr>
                <p:spPr>
                  <a:xfrm>
                    <a:off x="4685416" y="5776241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9" name="Straight Connector 248">
                    <a:extLst>
                      <a:ext uri="{FF2B5EF4-FFF2-40B4-BE49-F238E27FC236}">
                        <a16:creationId xmlns:a16="http://schemas.microsoft.com/office/drawing/2014/main" id="{FC9E0C43-8F1B-8FB3-11FC-C2939B113EB5}"/>
                      </a:ext>
                    </a:extLst>
                  </p:cNvPr>
                  <p:cNvCxnSpPr/>
                  <p:nvPr/>
                </p:nvCxnSpPr>
                <p:spPr>
                  <a:xfrm>
                    <a:off x="4866701" y="5780355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" name="Straight Connector 250">
                    <a:extLst>
                      <a:ext uri="{FF2B5EF4-FFF2-40B4-BE49-F238E27FC236}">
                        <a16:creationId xmlns:a16="http://schemas.microsoft.com/office/drawing/2014/main" id="{98D1B7C7-D907-78E2-9199-24B502E67408}"/>
                      </a:ext>
                    </a:extLst>
                  </p:cNvPr>
                  <p:cNvCxnSpPr/>
                  <p:nvPr/>
                </p:nvCxnSpPr>
                <p:spPr>
                  <a:xfrm>
                    <a:off x="5047986" y="5780355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4" name="Straight Connector 253">
                    <a:extLst>
                      <a:ext uri="{FF2B5EF4-FFF2-40B4-BE49-F238E27FC236}">
                        <a16:creationId xmlns:a16="http://schemas.microsoft.com/office/drawing/2014/main" id="{04DB19CA-2C8E-1CC5-297F-3117668A9A16}"/>
                      </a:ext>
                    </a:extLst>
                  </p:cNvPr>
                  <p:cNvCxnSpPr/>
                  <p:nvPr/>
                </p:nvCxnSpPr>
                <p:spPr>
                  <a:xfrm>
                    <a:off x="5243069" y="5780352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5" name="Straight Connector 254">
                    <a:extLst>
                      <a:ext uri="{FF2B5EF4-FFF2-40B4-BE49-F238E27FC236}">
                        <a16:creationId xmlns:a16="http://schemas.microsoft.com/office/drawing/2014/main" id="{480D4B5B-4F3E-FC58-EDB7-902739A91CE6}"/>
                      </a:ext>
                    </a:extLst>
                  </p:cNvPr>
                  <p:cNvCxnSpPr/>
                  <p:nvPr/>
                </p:nvCxnSpPr>
                <p:spPr>
                  <a:xfrm>
                    <a:off x="5432202" y="5780352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6" name="Straight Connector 255">
                    <a:extLst>
                      <a:ext uri="{FF2B5EF4-FFF2-40B4-BE49-F238E27FC236}">
                        <a16:creationId xmlns:a16="http://schemas.microsoft.com/office/drawing/2014/main" id="{B6CB46E8-A1A4-56AB-05C6-EEFF61AA78F5}"/>
                      </a:ext>
                    </a:extLst>
                  </p:cNvPr>
                  <p:cNvCxnSpPr/>
                  <p:nvPr/>
                </p:nvCxnSpPr>
                <p:spPr>
                  <a:xfrm>
                    <a:off x="5659948" y="5776756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7" name="Straight Connector 256">
                    <a:extLst>
                      <a:ext uri="{FF2B5EF4-FFF2-40B4-BE49-F238E27FC236}">
                        <a16:creationId xmlns:a16="http://schemas.microsoft.com/office/drawing/2014/main" id="{FCB424BD-7672-0229-C04D-15C38DF8F5B2}"/>
                      </a:ext>
                    </a:extLst>
                  </p:cNvPr>
                  <p:cNvCxnSpPr/>
                  <p:nvPr/>
                </p:nvCxnSpPr>
                <p:spPr>
                  <a:xfrm>
                    <a:off x="5855031" y="5776753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8" name="Straight Connector 257">
                    <a:extLst>
                      <a:ext uri="{FF2B5EF4-FFF2-40B4-BE49-F238E27FC236}">
                        <a16:creationId xmlns:a16="http://schemas.microsoft.com/office/drawing/2014/main" id="{69DC687C-76DB-72C3-77C0-158C4BD21F81}"/>
                      </a:ext>
                    </a:extLst>
                  </p:cNvPr>
                  <p:cNvCxnSpPr/>
                  <p:nvPr/>
                </p:nvCxnSpPr>
                <p:spPr>
                  <a:xfrm>
                    <a:off x="6044164" y="5776753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1" name="Straight Connector 260">
                    <a:extLst>
                      <a:ext uri="{FF2B5EF4-FFF2-40B4-BE49-F238E27FC236}">
                        <a16:creationId xmlns:a16="http://schemas.microsoft.com/office/drawing/2014/main" id="{EC496461-758D-8277-806C-04430499ED66}"/>
                      </a:ext>
                    </a:extLst>
                  </p:cNvPr>
                  <p:cNvCxnSpPr/>
                  <p:nvPr/>
                </p:nvCxnSpPr>
                <p:spPr>
                  <a:xfrm>
                    <a:off x="6204826" y="5768402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2" name="Straight Connector 261">
                    <a:extLst>
                      <a:ext uri="{FF2B5EF4-FFF2-40B4-BE49-F238E27FC236}">
                        <a16:creationId xmlns:a16="http://schemas.microsoft.com/office/drawing/2014/main" id="{EA14DA41-691A-7F65-40BE-EF7561BD0D97}"/>
                      </a:ext>
                    </a:extLst>
                  </p:cNvPr>
                  <p:cNvCxnSpPr/>
                  <p:nvPr/>
                </p:nvCxnSpPr>
                <p:spPr>
                  <a:xfrm>
                    <a:off x="6393959" y="5768402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3" name="Straight Connector 262">
                    <a:extLst>
                      <a:ext uri="{FF2B5EF4-FFF2-40B4-BE49-F238E27FC236}">
                        <a16:creationId xmlns:a16="http://schemas.microsoft.com/office/drawing/2014/main" id="{A2AAE230-EA5E-CA8F-BF10-6498A65DF6FC}"/>
                      </a:ext>
                    </a:extLst>
                  </p:cNvPr>
                  <p:cNvCxnSpPr/>
                  <p:nvPr/>
                </p:nvCxnSpPr>
                <p:spPr>
                  <a:xfrm>
                    <a:off x="6621705" y="5764806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4" name="Straight Connector 263">
                    <a:extLst>
                      <a:ext uri="{FF2B5EF4-FFF2-40B4-BE49-F238E27FC236}">
                        <a16:creationId xmlns:a16="http://schemas.microsoft.com/office/drawing/2014/main" id="{D46CE876-C948-2882-A7B4-C09715148080}"/>
                      </a:ext>
                    </a:extLst>
                  </p:cNvPr>
                  <p:cNvCxnSpPr/>
                  <p:nvPr/>
                </p:nvCxnSpPr>
                <p:spPr>
                  <a:xfrm>
                    <a:off x="6816788" y="5764803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5" name="Straight Connector 264">
                    <a:extLst>
                      <a:ext uri="{FF2B5EF4-FFF2-40B4-BE49-F238E27FC236}">
                        <a16:creationId xmlns:a16="http://schemas.microsoft.com/office/drawing/2014/main" id="{FB041659-5E0F-72EA-96BD-4B9C45DD2261}"/>
                      </a:ext>
                    </a:extLst>
                  </p:cNvPr>
                  <p:cNvCxnSpPr/>
                  <p:nvPr/>
                </p:nvCxnSpPr>
                <p:spPr>
                  <a:xfrm>
                    <a:off x="7005921" y="5764803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88B3C0B1-E477-345E-6BE0-31CBB5A9C8E3}"/>
                    </a:ext>
                  </a:extLst>
                </p:cNvPr>
                <p:cNvGrpSpPr/>
                <p:nvPr/>
              </p:nvGrpSpPr>
              <p:grpSpPr>
                <a:xfrm>
                  <a:off x="744201" y="3123776"/>
                  <a:ext cx="989048" cy="285935"/>
                  <a:chOff x="1186221" y="1139199"/>
                  <a:chExt cx="989048" cy="285935"/>
                </a:xfrm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E38E52A5-1D37-8E0A-DE9D-EBEB86672241}"/>
                      </a:ext>
                    </a:extLst>
                  </p:cNvPr>
                  <p:cNvSpPr/>
                  <p:nvPr/>
                </p:nvSpPr>
                <p:spPr>
                  <a:xfrm>
                    <a:off x="1186221" y="1164175"/>
                    <a:ext cx="930042" cy="2477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64" name="TextBox 163">
                    <a:extLst>
                      <a:ext uri="{FF2B5EF4-FFF2-40B4-BE49-F238E27FC236}">
                        <a16:creationId xmlns:a16="http://schemas.microsoft.com/office/drawing/2014/main" id="{7628C537-D576-9BA1-6BF5-45A3235158C7}"/>
                      </a:ext>
                    </a:extLst>
                  </p:cNvPr>
                  <p:cNvSpPr txBox="1"/>
                  <p:nvPr/>
                </p:nvSpPr>
                <p:spPr>
                  <a:xfrm>
                    <a:off x="1244524" y="1139199"/>
                    <a:ext cx="930745" cy="2859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>
                      <a:defRPr/>
                    </a:pPr>
                    <a:r>
                      <a:rPr lang="en-US" sz="1200" b="1" dirty="0">
                        <a:solidFill>
                          <a:srgbClr val="1EAAE0"/>
                        </a:solidFill>
                      </a:rPr>
                      <a:t>Term 10</a:t>
                    </a:r>
                  </a:p>
                </p:txBody>
              </p:sp>
            </p:grpSp>
          </p:grpSp>
          <p:grpSp>
            <p:nvGrpSpPr>
              <p:cNvPr id="311" name="Group 310">
                <a:extLst>
                  <a:ext uri="{FF2B5EF4-FFF2-40B4-BE49-F238E27FC236}">
                    <a16:creationId xmlns:a16="http://schemas.microsoft.com/office/drawing/2014/main" id="{988CAD0E-AD61-0126-9C17-1A7F9D8A9CD9}"/>
                  </a:ext>
                </a:extLst>
              </p:cNvPr>
              <p:cNvGrpSpPr/>
              <p:nvPr/>
            </p:nvGrpSpPr>
            <p:grpSpPr>
              <a:xfrm>
                <a:off x="1978063" y="3998671"/>
                <a:ext cx="8157168" cy="476163"/>
                <a:chOff x="454063" y="3998670"/>
                <a:chExt cx="8157168" cy="476163"/>
              </a:xfrm>
            </p:grpSpPr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9E3E9202-F18E-0B85-6B52-AE163CC8BF88}"/>
                    </a:ext>
                  </a:extLst>
                </p:cNvPr>
                <p:cNvGrpSpPr/>
                <p:nvPr/>
              </p:nvGrpSpPr>
              <p:grpSpPr>
                <a:xfrm>
                  <a:off x="2393311" y="3998670"/>
                  <a:ext cx="6217920" cy="448056"/>
                  <a:chOff x="1689198" y="2836087"/>
                  <a:chExt cx="6870386" cy="490492"/>
                </a:xfrm>
              </p:grpSpPr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3740D829-8281-FB01-2693-C733C4573908}"/>
                      </a:ext>
                    </a:extLst>
                  </p:cNvPr>
                  <p:cNvCxnSpPr>
                    <a:cxnSpLocks/>
                    <a:endCxn id="81" idx="2"/>
                  </p:cNvCxnSpPr>
                  <p:nvPr/>
                </p:nvCxnSpPr>
                <p:spPr>
                  <a:xfrm>
                    <a:off x="3297786" y="3235140"/>
                    <a:ext cx="4892626" cy="1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BC6BB67F-9C34-E538-9C56-670FABB515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54926" y="3235141"/>
                    <a:ext cx="1534300" cy="0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40251E31-ECC5-F088-66B2-1DF538876CF8}"/>
                      </a:ext>
                    </a:extLst>
                  </p:cNvPr>
                  <p:cNvSpPr/>
                  <p:nvPr/>
                </p:nvSpPr>
                <p:spPr>
                  <a:xfrm>
                    <a:off x="1738955" y="3143702"/>
                    <a:ext cx="182877" cy="182877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BFE15622-D6FF-6239-30D9-293EF6907FC4}"/>
                      </a:ext>
                    </a:extLst>
                  </p:cNvPr>
                  <p:cNvSpPr/>
                  <p:nvPr/>
                </p:nvSpPr>
                <p:spPr>
                  <a:xfrm>
                    <a:off x="8190412" y="3143702"/>
                    <a:ext cx="182877" cy="182877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2EB9B33F-6003-A952-42F6-E38D68FF102C}"/>
                      </a:ext>
                    </a:extLst>
                  </p:cNvPr>
                  <p:cNvSpPr txBox="1"/>
                  <p:nvPr/>
                </p:nvSpPr>
                <p:spPr>
                  <a:xfrm>
                    <a:off x="1689198" y="2836087"/>
                    <a:ext cx="282761" cy="3839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983CF961-5537-6331-7A6B-520941CDDD53}"/>
                      </a:ext>
                    </a:extLst>
                  </p:cNvPr>
                  <p:cNvSpPr txBox="1"/>
                  <p:nvPr/>
                </p:nvSpPr>
                <p:spPr>
                  <a:xfrm>
                    <a:off x="8004117" y="2838159"/>
                    <a:ext cx="555467" cy="3839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85</a:t>
                    </a:r>
                  </a:p>
                </p:txBody>
              </p:sp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0093947D-84F8-C4F9-AB9A-97CF5BB64E4E}"/>
                      </a:ext>
                    </a:extLst>
                  </p:cNvPr>
                  <p:cNvGrpSpPr/>
                  <p:nvPr/>
                </p:nvGrpSpPr>
                <p:grpSpPr>
                  <a:xfrm>
                    <a:off x="2021716" y="3135473"/>
                    <a:ext cx="1050581" cy="191106"/>
                    <a:chOff x="2021716" y="3135473"/>
                    <a:chExt cx="1050581" cy="191106"/>
                  </a:xfrm>
                </p:grpSpPr>
                <p:cxnSp>
                  <p:nvCxnSpPr>
                    <p:cNvPr id="86" name="Straight Connector 85">
                      <a:extLst>
                        <a:ext uri="{FF2B5EF4-FFF2-40B4-BE49-F238E27FC236}">
                          <a16:creationId xmlns:a16="http://schemas.microsoft.com/office/drawing/2014/main" id="{962778B2-2DCE-234F-AAF1-046AA3CE9AF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21716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Straight Connector 86">
                      <a:extLst>
                        <a:ext uri="{FF2B5EF4-FFF2-40B4-BE49-F238E27FC236}">
                          <a16:creationId xmlns:a16="http://schemas.microsoft.com/office/drawing/2014/main" id="{62CCC204-1443-B02A-FA3D-556F8BD830E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203001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Straight Connector 87">
                      <a:extLst>
                        <a:ext uri="{FF2B5EF4-FFF2-40B4-BE49-F238E27FC236}">
                          <a16:creationId xmlns:a16="http://schemas.microsoft.com/office/drawing/2014/main" id="{1D53C527-115C-D104-01F4-1AA8D21D4A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98084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Straight Connector 88">
                      <a:extLst>
                        <a:ext uri="{FF2B5EF4-FFF2-40B4-BE49-F238E27FC236}">
                          <a16:creationId xmlns:a16="http://schemas.microsoft.com/office/drawing/2014/main" id="{F00CF810-7D82-9CB2-308E-B8FF0C40F6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87217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0" name="Straight Connector 89">
                      <a:extLst>
                        <a:ext uri="{FF2B5EF4-FFF2-40B4-BE49-F238E27FC236}">
                          <a16:creationId xmlns:a16="http://schemas.microsoft.com/office/drawing/2014/main" id="{475CB440-697B-3AAE-467A-75A47EAC699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74899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" name="Straight Connector 90">
                      <a:extLst>
                        <a:ext uri="{FF2B5EF4-FFF2-40B4-BE49-F238E27FC236}">
                          <a16:creationId xmlns:a16="http://schemas.microsoft.com/office/drawing/2014/main" id="{9C4B360C-E2B2-2773-1EDE-487E128A5C8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977830" y="3135473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id="{671BB323-6D6F-A6F2-C733-56FFDC4119A9}"/>
                      </a:ext>
                    </a:extLst>
                  </p:cNvPr>
                  <p:cNvGrpSpPr/>
                  <p:nvPr/>
                </p:nvGrpSpPr>
                <p:grpSpPr>
                  <a:xfrm>
                    <a:off x="3172913" y="3127244"/>
                    <a:ext cx="1050581" cy="191106"/>
                    <a:chOff x="2021716" y="3135473"/>
                    <a:chExt cx="1050581" cy="191106"/>
                  </a:xfrm>
                </p:grpSpPr>
                <p:cxnSp>
                  <p:nvCxnSpPr>
                    <p:cNvPr id="94" name="Straight Connector 93">
                      <a:extLst>
                        <a:ext uri="{FF2B5EF4-FFF2-40B4-BE49-F238E27FC236}">
                          <a16:creationId xmlns:a16="http://schemas.microsoft.com/office/drawing/2014/main" id="{CF978A0D-0AA8-286C-64DF-A3D759CC596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21716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" name="Straight Connector 94">
                      <a:extLst>
                        <a:ext uri="{FF2B5EF4-FFF2-40B4-BE49-F238E27FC236}">
                          <a16:creationId xmlns:a16="http://schemas.microsoft.com/office/drawing/2014/main" id="{94097CB1-1FAD-4BD4-7551-5DD9C850C27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203001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Straight Connector 95">
                      <a:extLst>
                        <a:ext uri="{FF2B5EF4-FFF2-40B4-BE49-F238E27FC236}">
                          <a16:creationId xmlns:a16="http://schemas.microsoft.com/office/drawing/2014/main" id="{D93BC817-9FA7-7BE3-2398-E249266344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98084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Straight Connector 96">
                      <a:extLst>
                        <a:ext uri="{FF2B5EF4-FFF2-40B4-BE49-F238E27FC236}">
                          <a16:creationId xmlns:a16="http://schemas.microsoft.com/office/drawing/2014/main" id="{AEF11869-4161-0C00-6225-01A163BE67F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87217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Straight Connector 97">
                      <a:extLst>
                        <a:ext uri="{FF2B5EF4-FFF2-40B4-BE49-F238E27FC236}">
                          <a16:creationId xmlns:a16="http://schemas.microsoft.com/office/drawing/2014/main" id="{247B236C-5566-80B8-BF21-E606AF2254C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74899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Straight Connector 98">
                      <a:extLst>
                        <a:ext uri="{FF2B5EF4-FFF2-40B4-BE49-F238E27FC236}">
                          <a16:creationId xmlns:a16="http://schemas.microsoft.com/office/drawing/2014/main" id="{83C9B164-1903-9BD1-B776-6B390B60000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977830" y="3135473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2331EB2C-98F3-67FF-31DC-1EA4D539EB7D}"/>
                      </a:ext>
                    </a:extLst>
                  </p:cNvPr>
                  <p:cNvGrpSpPr/>
                  <p:nvPr/>
                </p:nvGrpSpPr>
                <p:grpSpPr>
                  <a:xfrm>
                    <a:off x="4310312" y="3123129"/>
                    <a:ext cx="1050581" cy="191106"/>
                    <a:chOff x="2021716" y="3135473"/>
                    <a:chExt cx="1050581" cy="191106"/>
                  </a:xfrm>
                </p:grpSpPr>
                <p:cxnSp>
                  <p:nvCxnSpPr>
                    <p:cNvPr id="101" name="Straight Connector 100">
                      <a:extLst>
                        <a:ext uri="{FF2B5EF4-FFF2-40B4-BE49-F238E27FC236}">
                          <a16:creationId xmlns:a16="http://schemas.microsoft.com/office/drawing/2014/main" id="{7C1A9DC7-8464-BB66-0075-46DA19B87FC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21716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Straight Connector 101">
                      <a:extLst>
                        <a:ext uri="{FF2B5EF4-FFF2-40B4-BE49-F238E27FC236}">
                          <a16:creationId xmlns:a16="http://schemas.microsoft.com/office/drawing/2014/main" id="{3EDF6883-0246-0B2D-354F-D96CFE632C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203001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Straight Connector 102">
                      <a:extLst>
                        <a:ext uri="{FF2B5EF4-FFF2-40B4-BE49-F238E27FC236}">
                          <a16:creationId xmlns:a16="http://schemas.microsoft.com/office/drawing/2014/main" id="{3C1CA154-0AEC-F7F0-4AAF-7EBC7722C65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98084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4" name="Straight Connector 103">
                      <a:extLst>
                        <a:ext uri="{FF2B5EF4-FFF2-40B4-BE49-F238E27FC236}">
                          <a16:creationId xmlns:a16="http://schemas.microsoft.com/office/drawing/2014/main" id="{67E6DF58-286E-C0BF-0BE2-72ECF9B739A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87217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Straight Connector 104">
                      <a:extLst>
                        <a:ext uri="{FF2B5EF4-FFF2-40B4-BE49-F238E27FC236}">
                          <a16:creationId xmlns:a16="http://schemas.microsoft.com/office/drawing/2014/main" id="{49E4FF89-AFB8-A61E-7A2D-3BC04CD028F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74899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" name="Straight Connector 105">
                      <a:extLst>
                        <a:ext uri="{FF2B5EF4-FFF2-40B4-BE49-F238E27FC236}">
                          <a16:creationId xmlns:a16="http://schemas.microsoft.com/office/drawing/2014/main" id="{02B2EC10-E760-7462-BE6E-DC0BDEE6AAF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977830" y="3135473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7" name="Group 106">
                    <a:extLst>
                      <a:ext uri="{FF2B5EF4-FFF2-40B4-BE49-F238E27FC236}">
                        <a16:creationId xmlns:a16="http://schemas.microsoft.com/office/drawing/2014/main" id="{44BCAA88-7B92-BDA7-ABBA-8BE1392398FD}"/>
                      </a:ext>
                    </a:extLst>
                  </p:cNvPr>
                  <p:cNvGrpSpPr/>
                  <p:nvPr/>
                </p:nvGrpSpPr>
                <p:grpSpPr>
                  <a:xfrm>
                    <a:off x="5473603" y="3123126"/>
                    <a:ext cx="1050581" cy="191106"/>
                    <a:chOff x="2021716" y="3135473"/>
                    <a:chExt cx="1050581" cy="191106"/>
                  </a:xfrm>
                </p:grpSpPr>
                <p:cxnSp>
                  <p:nvCxnSpPr>
                    <p:cNvPr id="108" name="Straight Connector 107">
                      <a:extLst>
                        <a:ext uri="{FF2B5EF4-FFF2-40B4-BE49-F238E27FC236}">
                          <a16:creationId xmlns:a16="http://schemas.microsoft.com/office/drawing/2014/main" id="{3F771D47-4BA3-13B0-B1FF-A65443AA934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21716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9" name="Straight Connector 108">
                      <a:extLst>
                        <a:ext uri="{FF2B5EF4-FFF2-40B4-BE49-F238E27FC236}">
                          <a16:creationId xmlns:a16="http://schemas.microsoft.com/office/drawing/2014/main" id="{8B519AA9-3609-08C9-6C4C-DB6D29AF251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203001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Straight Connector 109">
                      <a:extLst>
                        <a:ext uri="{FF2B5EF4-FFF2-40B4-BE49-F238E27FC236}">
                          <a16:creationId xmlns:a16="http://schemas.microsoft.com/office/drawing/2014/main" id="{B35504C6-B5AF-9077-ADAA-05B3E7A5926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98084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Straight Connector 110">
                      <a:extLst>
                        <a:ext uri="{FF2B5EF4-FFF2-40B4-BE49-F238E27FC236}">
                          <a16:creationId xmlns:a16="http://schemas.microsoft.com/office/drawing/2014/main" id="{477CFC22-3060-5919-649B-B12BD7552E8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87217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Straight Connector 111">
                      <a:extLst>
                        <a:ext uri="{FF2B5EF4-FFF2-40B4-BE49-F238E27FC236}">
                          <a16:creationId xmlns:a16="http://schemas.microsoft.com/office/drawing/2014/main" id="{BACF8A79-3F15-810F-BAB3-DBC1B6C747B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74899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Straight Connector 112">
                      <a:extLst>
                        <a:ext uri="{FF2B5EF4-FFF2-40B4-BE49-F238E27FC236}">
                          <a16:creationId xmlns:a16="http://schemas.microsoft.com/office/drawing/2014/main" id="{A6916416-8806-520A-E395-3B41C8A943E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977830" y="3135473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64ECD28C-58A4-CA3C-3341-7124A211BFF4}"/>
                      </a:ext>
                    </a:extLst>
                  </p:cNvPr>
                  <p:cNvGrpSpPr/>
                  <p:nvPr/>
                </p:nvGrpSpPr>
                <p:grpSpPr>
                  <a:xfrm>
                    <a:off x="6632648" y="3122024"/>
                    <a:ext cx="1050581" cy="191106"/>
                    <a:chOff x="2021716" y="3135473"/>
                    <a:chExt cx="1050581" cy="191106"/>
                  </a:xfrm>
                </p:grpSpPr>
                <p:cxnSp>
                  <p:nvCxnSpPr>
                    <p:cNvPr id="115" name="Straight Connector 114">
                      <a:extLst>
                        <a:ext uri="{FF2B5EF4-FFF2-40B4-BE49-F238E27FC236}">
                          <a16:creationId xmlns:a16="http://schemas.microsoft.com/office/drawing/2014/main" id="{AD75C21D-714E-2513-4240-E6DD91ECF4D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21716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Straight Connector 115">
                      <a:extLst>
                        <a:ext uri="{FF2B5EF4-FFF2-40B4-BE49-F238E27FC236}">
                          <a16:creationId xmlns:a16="http://schemas.microsoft.com/office/drawing/2014/main" id="{9169BD1B-0B97-E665-5663-E850C0947EC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203001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Straight Connector 116">
                      <a:extLst>
                        <a:ext uri="{FF2B5EF4-FFF2-40B4-BE49-F238E27FC236}">
                          <a16:creationId xmlns:a16="http://schemas.microsoft.com/office/drawing/2014/main" id="{3017F47D-24A3-5D3C-94B6-33FF6AE0C6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98084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Straight Connector 117">
                      <a:extLst>
                        <a:ext uri="{FF2B5EF4-FFF2-40B4-BE49-F238E27FC236}">
                          <a16:creationId xmlns:a16="http://schemas.microsoft.com/office/drawing/2014/main" id="{C5216CC2-4662-87CB-E2E0-BBFFB27FA6B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87217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" name="Straight Connector 118">
                      <a:extLst>
                        <a:ext uri="{FF2B5EF4-FFF2-40B4-BE49-F238E27FC236}">
                          <a16:creationId xmlns:a16="http://schemas.microsoft.com/office/drawing/2014/main" id="{32113B4F-397C-9491-0E45-16115192326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74899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" name="Straight Connector 119">
                      <a:extLst>
                        <a:ext uri="{FF2B5EF4-FFF2-40B4-BE49-F238E27FC236}">
                          <a16:creationId xmlns:a16="http://schemas.microsoft.com/office/drawing/2014/main" id="{E9729E05-0566-BF16-AC1E-365099E1FE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977830" y="3135473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7A394983-B551-3806-1255-6F9C83587803}"/>
                      </a:ext>
                    </a:extLst>
                  </p:cNvPr>
                  <p:cNvCxnSpPr/>
                  <p:nvPr/>
                </p:nvCxnSpPr>
                <p:spPr>
                  <a:xfrm>
                    <a:off x="7773941" y="3130250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65E84E06-6458-3EC5-1B48-ACBE40DF12DB}"/>
                      </a:ext>
                    </a:extLst>
                  </p:cNvPr>
                  <p:cNvCxnSpPr/>
                  <p:nvPr/>
                </p:nvCxnSpPr>
                <p:spPr>
                  <a:xfrm>
                    <a:off x="7981333" y="3122023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7020DD95-F8E8-B477-1C1E-03513F8E129D}"/>
                    </a:ext>
                  </a:extLst>
                </p:cNvPr>
                <p:cNvGrpSpPr/>
                <p:nvPr/>
              </p:nvGrpSpPr>
              <p:grpSpPr>
                <a:xfrm>
                  <a:off x="454063" y="4188898"/>
                  <a:ext cx="1583474" cy="285935"/>
                  <a:chOff x="532789" y="1139199"/>
                  <a:chExt cx="1583474" cy="285935"/>
                </a:xfrm>
              </p:grpSpPr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C0EB31EB-0D32-88EA-873B-79BE4EF5680D}"/>
                      </a:ext>
                    </a:extLst>
                  </p:cNvPr>
                  <p:cNvSpPr/>
                  <p:nvPr/>
                </p:nvSpPr>
                <p:spPr>
                  <a:xfrm>
                    <a:off x="532789" y="1164175"/>
                    <a:ext cx="1583474" cy="2477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67" name="TextBox 166">
                    <a:extLst>
                      <a:ext uri="{FF2B5EF4-FFF2-40B4-BE49-F238E27FC236}">
                        <a16:creationId xmlns:a16="http://schemas.microsoft.com/office/drawing/2014/main" id="{F0FC6701-495D-3C00-0804-0996616F1D0B}"/>
                      </a:ext>
                    </a:extLst>
                  </p:cNvPr>
                  <p:cNvSpPr txBox="1"/>
                  <p:nvPr/>
                </p:nvSpPr>
                <p:spPr>
                  <a:xfrm>
                    <a:off x="759075" y="1139199"/>
                    <a:ext cx="1338436" cy="2859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>
                      <a:defRPr/>
                    </a:pPr>
                    <a:r>
                      <a:rPr lang="en-US" sz="1200" b="1" dirty="0">
                        <a:solidFill>
                          <a:srgbClr val="1EAAE0"/>
                        </a:solidFill>
                      </a:rPr>
                      <a:t>Whole Life</a:t>
                    </a:r>
                  </a:p>
                </p:txBody>
              </p:sp>
            </p:grpSp>
          </p:grpSp>
          <p:grpSp>
            <p:nvGrpSpPr>
              <p:cNvPr id="312" name="Group 311">
                <a:extLst>
                  <a:ext uri="{FF2B5EF4-FFF2-40B4-BE49-F238E27FC236}">
                    <a16:creationId xmlns:a16="http://schemas.microsoft.com/office/drawing/2014/main" id="{C80BF48C-0BC8-8F0F-82C0-8B0BD662B4C4}"/>
                  </a:ext>
                </a:extLst>
              </p:cNvPr>
              <p:cNvGrpSpPr/>
              <p:nvPr/>
            </p:nvGrpSpPr>
            <p:grpSpPr>
              <a:xfrm>
                <a:off x="1973940" y="4452274"/>
                <a:ext cx="8158049" cy="454552"/>
                <a:chOff x="449939" y="4452274"/>
                <a:chExt cx="8158049" cy="454552"/>
              </a:xfrm>
            </p:grpSpPr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4C5A0FD1-564B-624E-233D-F55427632B28}"/>
                    </a:ext>
                  </a:extLst>
                </p:cNvPr>
                <p:cNvGrpSpPr/>
                <p:nvPr/>
              </p:nvGrpSpPr>
              <p:grpSpPr>
                <a:xfrm>
                  <a:off x="2390068" y="4452274"/>
                  <a:ext cx="6217920" cy="448056"/>
                  <a:chOff x="1689147" y="3582695"/>
                  <a:chExt cx="6868467" cy="489278"/>
                </a:xfrm>
              </p:grpSpPr>
              <p:cxnSp>
                <p:nvCxnSpPr>
                  <p:cNvPr id="125" name="Straight Connector 124">
                    <a:extLst>
                      <a:ext uri="{FF2B5EF4-FFF2-40B4-BE49-F238E27FC236}">
                        <a16:creationId xmlns:a16="http://schemas.microsoft.com/office/drawing/2014/main" id="{5B15EF23-3698-128F-F669-A81492B4EBD9}"/>
                      </a:ext>
                    </a:extLst>
                  </p:cNvPr>
                  <p:cNvCxnSpPr>
                    <a:cxnSpLocks/>
                    <a:endCxn id="128" idx="2"/>
                  </p:cNvCxnSpPr>
                  <p:nvPr/>
                </p:nvCxnSpPr>
                <p:spPr>
                  <a:xfrm>
                    <a:off x="3297927" y="3966912"/>
                    <a:ext cx="4892625" cy="0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77BBBD7C-3EE3-C738-1CF3-6BD159D8220F}"/>
                      </a:ext>
                    </a:extLst>
                  </p:cNvPr>
                  <p:cNvCxnSpPr>
                    <a:cxnSpLocks/>
                    <a:endCxn id="129" idx="6"/>
                  </p:cNvCxnSpPr>
                  <p:nvPr/>
                </p:nvCxnSpPr>
                <p:spPr>
                  <a:xfrm>
                    <a:off x="1855067" y="3966912"/>
                    <a:ext cx="1534300" cy="0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D9BEFB9B-EC4E-370D-F73D-92CB3ECBBCFE}"/>
                      </a:ext>
                    </a:extLst>
                  </p:cNvPr>
                  <p:cNvSpPr/>
                  <p:nvPr/>
                </p:nvSpPr>
                <p:spPr>
                  <a:xfrm>
                    <a:off x="1739096" y="3875473"/>
                    <a:ext cx="182877" cy="18287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8CA2E61C-78F7-9C85-C258-802C46446CBD}"/>
                      </a:ext>
                    </a:extLst>
                  </p:cNvPr>
                  <p:cNvSpPr/>
                  <p:nvPr/>
                </p:nvSpPr>
                <p:spPr>
                  <a:xfrm>
                    <a:off x="8190553" y="3875473"/>
                    <a:ext cx="182877" cy="182877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2382984F-169C-FA81-42B4-B0C1C32F24D9}"/>
                      </a:ext>
                    </a:extLst>
                  </p:cNvPr>
                  <p:cNvSpPr/>
                  <p:nvPr/>
                </p:nvSpPr>
                <p:spPr>
                  <a:xfrm>
                    <a:off x="3206490" y="3875473"/>
                    <a:ext cx="182877" cy="182877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id="{ACA34D23-F5E3-A5C7-6D6B-784D3FE7A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689147" y="3597113"/>
                    <a:ext cx="282761" cy="3829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146041D9-34BE-4969-D1BF-F8A2157F7A95}"/>
                      </a:ext>
                    </a:extLst>
                  </p:cNvPr>
                  <p:cNvSpPr txBox="1"/>
                  <p:nvPr/>
                </p:nvSpPr>
                <p:spPr>
                  <a:xfrm>
                    <a:off x="3061331" y="3596881"/>
                    <a:ext cx="455774" cy="3829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  <a:latin typeface="Calibri" panose="020F0502020204030204"/>
                      </a:rPr>
                      <a:t>18</a:t>
                    </a:r>
                  </a:p>
                </p:txBody>
              </p:sp>
              <p:sp>
                <p:nvSpPr>
                  <p:cNvPr id="132" name="TextBox 131">
                    <a:extLst>
                      <a:ext uri="{FF2B5EF4-FFF2-40B4-BE49-F238E27FC236}">
                        <a16:creationId xmlns:a16="http://schemas.microsoft.com/office/drawing/2014/main" id="{2E0F2E7D-6FEB-5869-01E4-3AB2CEBD4AE5}"/>
                      </a:ext>
                    </a:extLst>
                  </p:cNvPr>
                  <p:cNvSpPr txBox="1"/>
                  <p:nvPr/>
                </p:nvSpPr>
                <p:spPr>
                  <a:xfrm>
                    <a:off x="8004914" y="3582695"/>
                    <a:ext cx="552700" cy="3829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85</a:t>
                    </a:r>
                  </a:p>
                </p:txBody>
              </p:sp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A2895C26-C2FB-A7D7-5ABE-CD200E45271E}"/>
                      </a:ext>
                    </a:extLst>
                  </p:cNvPr>
                  <p:cNvCxnSpPr/>
                  <p:nvPr/>
                </p:nvCxnSpPr>
                <p:spPr>
                  <a:xfrm>
                    <a:off x="3549281" y="3889096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F6C2B53F-D7A9-20CE-7779-213E67E0E7C0}"/>
                      </a:ext>
                    </a:extLst>
                  </p:cNvPr>
                  <p:cNvCxnSpPr/>
                  <p:nvPr/>
                </p:nvCxnSpPr>
                <p:spPr>
                  <a:xfrm>
                    <a:off x="3738414" y="3889096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8D16D4B6-877F-B775-C29A-D90F37AFE385}"/>
                      </a:ext>
                    </a:extLst>
                  </p:cNvPr>
                  <p:cNvCxnSpPr/>
                  <p:nvPr/>
                </p:nvCxnSpPr>
                <p:spPr>
                  <a:xfrm>
                    <a:off x="3926096" y="3889096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D0E1CE86-8754-20C4-36E2-E5CDDF3E4615}"/>
                      </a:ext>
                    </a:extLst>
                  </p:cNvPr>
                  <p:cNvCxnSpPr/>
                  <p:nvPr/>
                </p:nvCxnSpPr>
                <p:spPr>
                  <a:xfrm>
                    <a:off x="4129027" y="3880870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B4F184D3-7FDE-C217-8D41-2398F78F5148}"/>
                      </a:ext>
                    </a:extLst>
                  </p:cNvPr>
                  <p:cNvCxnSpPr/>
                  <p:nvPr/>
                </p:nvCxnSpPr>
                <p:spPr>
                  <a:xfrm>
                    <a:off x="4310312" y="3884984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A3536401-C1CD-09D7-6E34-3A635E972C94}"/>
                      </a:ext>
                    </a:extLst>
                  </p:cNvPr>
                  <p:cNvCxnSpPr/>
                  <p:nvPr/>
                </p:nvCxnSpPr>
                <p:spPr>
                  <a:xfrm>
                    <a:off x="4491597" y="3884984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44">
                    <a:extLst>
                      <a:ext uri="{FF2B5EF4-FFF2-40B4-BE49-F238E27FC236}">
                        <a16:creationId xmlns:a16="http://schemas.microsoft.com/office/drawing/2014/main" id="{4FB9CB01-C0BA-37D5-E3F5-60ADEF0F7EA6}"/>
                      </a:ext>
                    </a:extLst>
                  </p:cNvPr>
                  <p:cNvCxnSpPr/>
                  <p:nvPr/>
                </p:nvCxnSpPr>
                <p:spPr>
                  <a:xfrm>
                    <a:off x="4686680" y="3884981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92ECECD5-DDF6-A770-DF45-48996871B99A}"/>
                      </a:ext>
                    </a:extLst>
                  </p:cNvPr>
                  <p:cNvCxnSpPr/>
                  <p:nvPr/>
                </p:nvCxnSpPr>
                <p:spPr>
                  <a:xfrm>
                    <a:off x="4875813" y="3884981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C227F392-929F-0408-97BC-3D4AD570AEC4}"/>
                      </a:ext>
                    </a:extLst>
                  </p:cNvPr>
                  <p:cNvCxnSpPr/>
                  <p:nvPr/>
                </p:nvCxnSpPr>
                <p:spPr>
                  <a:xfrm>
                    <a:off x="5063495" y="3884981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>
                    <a:extLst>
                      <a:ext uri="{FF2B5EF4-FFF2-40B4-BE49-F238E27FC236}">
                        <a16:creationId xmlns:a16="http://schemas.microsoft.com/office/drawing/2014/main" id="{368A3F75-BA1D-79F8-B73E-7F1299D086D7}"/>
                      </a:ext>
                    </a:extLst>
                  </p:cNvPr>
                  <p:cNvCxnSpPr/>
                  <p:nvPr/>
                </p:nvCxnSpPr>
                <p:spPr>
                  <a:xfrm>
                    <a:off x="5266426" y="3876755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8FC0CB6E-4D10-E8EC-AF45-59834AD87BDF}"/>
                      </a:ext>
                    </a:extLst>
                  </p:cNvPr>
                  <p:cNvCxnSpPr/>
                  <p:nvPr/>
                </p:nvCxnSpPr>
                <p:spPr>
                  <a:xfrm>
                    <a:off x="5473603" y="3884981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>
                    <a:extLst>
                      <a:ext uri="{FF2B5EF4-FFF2-40B4-BE49-F238E27FC236}">
                        <a16:creationId xmlns:a16="http://schemas.microsoft.com/office/drawing/2014/main" id="{BCBD68F8-5E95-8540-1F1A-B7DBC4553A9A}"/>
                      </a:ext>
                    </a:extLst>
                  </p:cNvPr>
                  <p:cNvCxnSpPr/>
                  <p:nvPr/>
                </p:nvCxnSpPr>
                <p:spPr>
                  <a:xfrm>
                    <a:off x="5654888" y="3884981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Straight Connector 150">
                    <a:extLst>
                      <a:ext uri="{FF2B5EF4-FFF2-40B4-BE49-F238E27FC236}">
                        <a16:creationId xmlns:a16="http://schemas.microsoft.com/office/drawing/2014/main" id="{89C8F054-18F8-795C-C74E-D7FEC471A1DE}"/>
                      </a:ext>
                    </a:extLst>
                  </p:cNvPr>
                  <p:cNvCxnSpPr/>
                  <p:nvPr/>
                </p:nvCxnSpPr>
                <p:spPr>
                  <a:xfrm>
                    <a:off x="5849971" y="3884978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>
                    <a:extLst>
                      <a:ext uri="{FF2B5EF4-FFF2-40B4-BE49-F238E27FC236}">
                        <a16:creationId xmlns:a16="http://schemas.microsoft.com/office/drawing/2014/main" id="{FCCCE746-0E82-F268-B9FC-F491741E7E42}"/>
                      </a:ext>
                    </a:extLst>
                  </p:cNvPr>
                  <p:cNvCxnSpPr/>
                  <p:nvPr/>
                </p:nvCxnSpPr>
                <p:spPr>
                  <a:xfrm>
                    <a:off x="6039104" y="3884978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26B7E06F-4AD1-9356-3C0F-0B1F298E2D0F}"/>
                      </a:ext>
                    </a:extLst>
                  </p:cNvPr>
                  <p:cNvCxnSpPr/>
                  <p:nvPr/>
                </p:nvCxnSpPr>
                <p:spPr>
                  <a:xfrm>
                    <a:off x="6226786" y="3884978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>
                    <a:extLst>
                      <a:ext uri="{FF2B5EF4-FFF2-40B4-BE49-F238E27FC236}">
                        <a16:creationId xmlns:a16="http://schemas.microsoft.com/office/drawing/2014/main" id="{744A35B7-5986-1485-7EAE-205AEB4BB85F}"/>
                      </a:ext>
                    </a:extLst>
                  </p:cNvPr>
                  <p:cNvCxnSpPr/>
                  <p:nvPr/>
                </p:nvCxnSpPr>
                <p:spPr>
                  <a:xfrm>
                    <a:off x="6429717" y="3876752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>
                    <a:extLst>
                      <a:ext uri="{FF2B5EF4-FFF2-40B4-BE49-F238E27FC236}">
                        <a16:creationId xmlns:a16="http://schemas.microsoft.com/office/drawing/2014/main" id="{24647545-334E-6892-F56F-5FDAB4277BAB}"/>
                      </a:ext>
                    </a:extLst>
                  </p:cNvPr>
                  <p:cNvCxnSpPr/>
                  <p:nvPr/>
                </p:nvCxnSpPr>
                <p:spPr>
                  <a:xfrm>
                    <a:off x="6632648" y="3883879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1C661E71-9B2A-05B8-CF4E-A1D0CC979D6D}"/>
                      </a:ext>
                    </a:extLst>
                  </p:cNvPr>
                  <p:cNvCxnSpPr/>
                  <p:nvPr/>
                </p:nvCxnSpPr>
                <p:spPr>
                  <a:xfrm>
                    <a:off x="6813933" y="3883879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AA12D84A-0932-6600-96BB-E7A19E0C1330}"/>
                      </a:ext>
                    </a:extLst>
                  </p:cNvPr>
                  <p:cNvCxnSpPr/>
                  <p:nvPr/>
                </p:nvCxnSpPr>
                <p:spPr>
                  <a:xfrm>
                    <a:off x="7009016" y="3883876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E41C25D3-5EA9-DDF8-F30A-1B1085796BBE}"/>
                      </a:ext>
                    </a:extLst>
                  </p:cNvPr>
                  <p:cNvCxnSpPr/>
                  <p:nvPr/>
                </p:nvCxnSpPr>
                <p:spPr>
                  <a:xfrm>
                    <a:off x="7198149" y="3883876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4AF3C6EB-0782-F941-B08E-6FF9947C87FB}"/>
                      </a:ext>
                    </a:extLst>
                  </p:cNvPr>
                  <p:cNvCxnSpPr/>
                  <p:nvPr/>
                </p:nvCxnSpPr>
                <p:spPr>
                  <a:xfrm>
                    <a:off x="7385831" y="3883876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E5E39FBE-1B97-395B-AC79-FD4375C02F9E}"/>
                      </a:ext>
                    </a:extLst>
                  </p:cNvPr>
                  <p:cNvCxnSpPr/>
                  <p:nvPr/>
                </p:nvCxnSpPr>
                <p:spPr>
                  <a:xfrm>
                    <a:off x="7588762" y="3875650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6E708C92-C078-8DB6-E8B4-6B92C2D2190B}"/>
                      </a:ext>
                    </a:extLst>
                  </p:cNvPr>
                  <p:cNvCxnSpPr/>
                  <p:nvPr/>
                </p:nvCxnSpPr>
                <p:spPr>
                  <a:xfrm>
                    <a:off x="7773941" y="3883876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8DDEF8F8-09F7-97F1-CAA0-3E45555BD405}"/>
                      </a:ext>
                    </a:extLst>
                  </p:cNvPr>
                  <p:cNvCxnSpPr/>
                  <p:nvPr/>
                </p:nvCxnSpPr>
                <p:spPr>
                  <a:xfrm>
                    <a:off x="7981333" y="3875649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8" name="Group 167">
                  <a:extLst>
                    <a:ext uri="{FF2B5EF4-FFF2-40B4-BE49-F238E27FC236}">
                      <a16:creationId xmlns:a16="http://schemas.microsoft.com/office/drawing/2014/main" id="{57A0A0C4-7976-9655-D545-F9AFC4F14EF7}"/>
                    </a:ext>
                  </a:extLst>
                </p:cNvPr>
                <p:cNvGrpSpPr/>
                <p:nvPr/>
              </p:nvGrpSpPr>
              <p:grpSpPr>
                <a:xfrm>
                  <a:off x="449939" y="4584595"/>
                  <a:ext cx="1583474" cy="322231"/>
                  <a:chOff x="532789" y="1089707"/>
                  <a:chExt cx="1583474" cy="322231"/>
                </a:xfrm>
              </p:grpSpPr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70B6D685-540F-6E55-AA43-121C792AA236}"/>
                      </a:ext>
                    </a:extLst>
                  </p:cNvPr>
                  <p:cNvSpPr/>
                  <p:nvPr/>
                </p:nvSpPr>
                <p:spPr>
                  <a:xfrm>
                    <a:off x="532789" y="1164175"/>
                    <a:ext cx="1583474" cy="2477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70" name="TextBox 169">
                    <a:extLst>
                      <a:ext uri="{FF2B5EF4-FFF2-40B4-BE49-F238E27FC236}">
                        <a16:creationId xmlns:a16="http://schemas.microsoft.com/office/drawing/2014/main" id="{2E88824F-32FE-435A-0D8B-7FD722E6A936}"/>
                      </a:ext>
                    </a:extLst>
                  </p:cNvPr>
                  <p:cNvSpPr txBox="1"/>
                  <p:nvPr/>
                </p:nvSpPr>
                <p:spPr>
                  <a:xfrm>
                    <a:off x="759074" y="1089707"/>
                    <a:ext cx="1338436" cy="2859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>
                      <a:defRPr/>
                    </a:pPr>
                    <a:r>
                      <a:rPr lang="en-US" sz="1200" b="1" dirty="0">
                        <a:solidFill>
                          <a:srgbClr val="1EAAE0"/>
                        </a:solidFill>
                      </a:rPr>
                      <a:t>Universal Life</a:t>
                    </a:r>
                  </a:p>
                </p:txBody>
              </p:sp>
            </p:grpSp>
          </p:grpSp>
          <p:grpSp>
            <p:nvGrpSpPr>
              <p:cNvPr id="313" name="Group 312">
                <a:extLst>
                  <a:ext uri="{FF2B5EF4-FFF2-40B4-BE49-F238E27FC236}">
                    <a16:creationId xmlns:a16="http://schemas.microsoft.com/office/drawing/2014/main" id="{C0020B3D-0657-38C7-FAF3-64078C511DC7}"/>
                  </a:ext>
                </a:extLst>
              </p:cNvPr>
              <p:cNvGrpSpPr/>
              <p:nvPr/>
            </p:nvGrpSpPr>
            <p:grpSpPr>
              <a:xfrm>
                <a:off x="1911985" y="4883669"/>
                <a:ext cx="8225200" cy="573180"/>
                <a:chOff x="387985" y="4883669"/>
                <a:chExt cx="8225200" cy="573180"/>
              </a:xfrm>
            </p:grpSpPr>
            <p:grpSp>
              <p:nvGrpSpPr>
                <p:cNvPr id="329" name="Group 328">
                  <a:extLst>
                    <a:ext uri="{FF2B5EF4-FFF2-40B4-BE49-F238E27FC236}">
                      <a16:creationId xmlns:a16="http://schemas.microsoft.com/office/drawing/2014/main" id="{0EB20ED0-F4CB-4DDC-AAD0-A52DFB891DBD}"/>
                    </a:ext>
                  </a:extLst>
                </p:cNvPr>
                <p:cNvGrpSpPr/>
                <p:nvPr/>
              </p:nvGrpSpPr>
              <p:grpSpPr>
                <a:xfrm>
                  <a:off x="2395265" y="4883669"/>
                  <a:ext cx="6217920" cy="448056"/>
                  <a:chOff x="1688151" y="2858213"/>
                  <a:chExt cx="6868725" cy="468366"/>
                </a:xfrm>
              </p:grpSpPr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E40B1020-3FD3-4F0D-7C6E-7FAADF3DD0F1}"/>
                      </a:ext>
                    </a:extLst>
                  </p:cNvPr>
                  <p:cNvCxnSpPr>
                    <a:cxnSpLocks/>
                    <a:endCxn id="333" idx="2"/>
                  </p:cNvCxnSpPr>
                  <p:nvPr/>
                </p:nvCxnSpPr>
                <p:spPr>
                  <a:xfrm>
                    <a:off x="3297786" y="3235140"/>
                    <a:ext cx="4892626" cy="1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1" name="Straight Connector 330">
                    <a:extLst>
                      <a:ext uri="{FF2B5EF4-FFF2-40B4-BE49-F238E27FC236}">
                        <a16:creationId xmlns:a16="http://schemas.microsoft.com/office/drawing/2014/main" id="{B2BAB0FA-5CBD-4D02-2657-A6690CEBB1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54926" y="3235141"/>
                    <a:ext cx="1534300" cy="0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2" name="Oval 331">
                    <a:extLst>
                      <a:ext uri="{FF2B5EF4-FFF2-40B4-BE49-F238E27FC236}">
                        <a16:creationId xmlns:a16="http://schemas.microsoft.com/office/drawing/2014/main" id="{EF4507D5-AC16-E139-19D4-8159C5298C67}"/>
                      </a:ext>
                    </a:extLst>
                  </p:cNvPr>
                  <p:cNvSpPr/>
                  <p:nvPr/>
                </p:nvSpPr>
                <p:spPr>
                  <a:xfrm>
                    <a:off x="1738955" y="3143702"/>
                    <a:ext cx="182877" cy="182877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681BBC8C-F2B9-AF27-F394-1C859C3E3B79}"/>
                      </a:ext>
                    </a:extLst>
                  </p:cNvPr>
                  <p:cNvSpPr/>
                  <p:nvPr/>
                </p:nvSpPr>
                <p:spPr>
                  <a:xfrm>
                    <a:off x="8190412" y="3143702"/>
                    <a:ext cx="182877" cy="182877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334" name="TextBox 333">
                    <a:extLst>
                      <a:ext uri="{FF2B5EF4-FFF2-40B4-BE49-F238E27FC236}">
                        <a16:creationId xmlns:a16="http://schemas.microsoft.com/office/drawing/2014/main" id="{0A0EBE95-453A-816A-455F-86CB9B6B8AB2}"/>
                      </a:ext>
                    </a:extLst>
                  </p:cNvPr>
                  <p:cNvSpPr txBox="1"/>
                  <p:nvPr/>
                </p:nvSpPr>
                <p:spPr>
                  <a:xfrm>
                    <a:off x="1688151" y="2858213"/>
                    <a:ext cx="282761" cy="3666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335" name="TextBox 334">
                    <a:extLst>
                      <a:ext uri="{FF2B5EF4-FFF2-40B4-BE49-F238E27FC236}">
                        <a16:creationId xmlns:a16="http://schemas.microsoft.com/office/drawing/2014/main" id="{C5E883AD-ED01-72BC-D0AA-82B060C62905}"/>
                      </a:ext>
                    </a:extLst>
                  </p:cNvPr>
                  <p:cNvSpPr txBox="1"/>
                  <p:nvPr/>
                </p:nvSpPr>
                <p:spPr>
                  <a:xfrm>
                    <a:off x="8001408" y="2858216"/>
                    <a:ext cx="555468" cy="3666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85</a:t>
                    </a:r>
                  </a:p>
                </p:txBody>
              </p:sp>
              <p:grpSp>
                <p:nvGrpSpPr>
                  <p:cNvPr id="336" name="Group 335">
                    <a:extLst>
                      <a:ext uri="{FF2B5EF4-FFF2-40B4-BE49-F238E27FC236}">
                        <a16:creationId xmlns:a16="http://schemas.microsoft.com/office/drawing/2014/main" id="{F98EFE41-2452-809B-962D-A49AAE539DDF}"/>
                      </a:ext>
                    </a:extLst>
                  </p:cNvPr>
                  <p:cNvGrpSpPr/>
                  <p:nvPr/>
                </p:nvGrpSpPr>
                <p:grpSpPr>
                  <a:xfrm>
                    <a:off x="2021716" y="3135473"/>
                    <a:ext cx="1050581" cy="191106"/>
                    <a:chOff x="2021716" y="3135473"/>
                    <a:chExt cx="1050581" cy="191106"/>
                  </a:xfrm>
                </p:grpSpPr>
                <p:cxnSp>
                  <p:nvCxnSpPr>
                    <p:cNvPr id="367" name="Straight Connector 366">
                      <a:extLst>
                        <a:ext uri="{FF2B5EF4-FFF2-40B4-BE49-F238E27FC236}">
                          <a16:creationId xmlns:a16="http://schemas.microsoft.com/office/drawing/2014/main" id="{B31FA06C-2C6A-559A-F76B-35628281A65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21716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8" name="Straight Connector 367">
                      <a:extLst>
                        <a:ext uri="{FF2B5EF4-FFF2-40B4-BE49-F238E27FC236}">
                          <a16:creationId xmlns:a16="http://schemas.microsoft.com/office/drawing/2014/main" id="{FC830E18-181A-5B8E-A2D4-B002384D908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203001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9" name="Straight Connector 368">
                      <a:extLst>
                        <a:ext uri="{FF2B5EF4-FFF2-40B4-BE49-F238E27FC236}">
                          <a16:creationId xmlns:a16="http://schemas.microsoft.com/office/drawing/2014/main" id="{38962B01-8D0E-0331-9D68-505C939ADD6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98084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0" name="Straight Connector 369">
                      <a:extLst>
                        <a:ext uri="{FF2B5EF4-FFF2-40B4-BE49-F238E27FC236}">
                          <a16:creationId xmlns:a16="http://schemas.microsoft.com/office/drawing/2014/main" id="{6A41BCE7-0715-DD4F-C3CF-E3BABC1834F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87217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1" name="Straight Connector 370">
                      <a:extLst>
                        <a:ext uri="{FF2B5EF4-FFF2-40B4-BE49-F238E27FC236}">
                          <a16:creationId xmlns:a16="http://schemas.microsoft.com/office/drawing/2014/main" id="{C87DAECD-F789-341D-77EA-84656AD0665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74899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2" name="Straight Connector 371">
                      <a:extLst>
                        <a:ext uri="{FF2B5EF4-FFF2-40B4-BE49-F238E27FC236}">
                          <a16:creationId xmlns:a16="http://schemas.microsoft.com/office/drawing/2014/main" id="{A092D5B9-DDF5-B241-3EC4-84EB174BB1C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977830" y="3135473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7" name="Group 336">
                    <a:extLst>
                      <a:ext uri="{FF2B5EF4-FFF2-40B4-BE49-F238E27FC236}">
                        <a16:creationId xmlns:a16="http://schemas.microsoft.com/office/drawing/2014/main" id="{56ECBB93-C129-FD18-E2BB-51E5D94AD050}"/>
                      </a:ext>
                    </a:extLst>
                  </p:cNvPr>
                  <p:cNvGrpSpPr/>
                  <p:nvPr/>
                </p:nvGrpSpPr>
                <p:grpSpPr>
                  <a:xfrm>
                    <a:off x="3172913" y="3127244"/>
                    <a:ext cx="1050581" cy="191106"/>
                    <a:chOff x="2021716" y="3135473"/>
                    <a:chExt cx="1050581" cy="191106"/>
                  </a:xfrm>
                </p:grpSpPr>
                <p:cxnSp>
                  <p:nvCxnSpPr>
                    <p:cNvPr id="361" name="Straight Connector 360">
                      <a:extLst>
                        <a:ext uri="{FF2B5EF4-FFF2-40B4-BE49-F238E27FC236}">
                          <a16:creationId xmlns:a16="http://schemas.microsoft.com/office/drawing/2014/main" id="{E654E367-2933-0D04-F6AC-B0FD8E8B107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21716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2" name="Straight Connector 361">
                      <a:extLst>
                        <a:ext uri="{FF2B5EF4-FFF2-40B4-BE49-F238E27FC236}">
                          <a16:creationId xmlns:a16="http://schemas.microsoft.com/office/drawing/2014/main" id="{0B359FE7-D39C-D69E-273A-A88BE21CBEE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203001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3" name="Straight Connector 362">
                      <a:extLst>
                        <a:ext uri="{FF2B5EF4-FFF2-40B4-BE49-F238E27FC236}">
                          <a16:creationId xmlns:a16="http://schemas.microsoft.com/office/drawing/2014/main" id="{3E1D9499-08FD-79D9-E74D-8AD2A51FCF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98084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4" name="Straight Connector 363">
                      <a:extLst>
                        <a:ext uri="{FF2B5EF4-FFF2-40B4-BE49-F238E27FC236}">
                          <a16:creationId xmlns:a16="http://schemas.microsoft.com/office/drawing/2014/main" id="{E317B505-7D0F-E45E-118E-B2F9A0117C1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87217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5" name="Straight Connector 364">
                      <a:extLst>
                        <a:ext uri="{FF2B5EF4-FFF2-40B4-BE49-F238E27FC236}">
                          <a16:creationId xmlns:a16="http://schemas.microsoft.com/office/drawing/2014/main" id="{1044A51D-1F37-7A89-1DF9-216498C79AE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74899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6" name="Straight Connector 365">
                      <a:extLst>
                        <a:ext uri="{FF2B5EF4-FFF2-40B4-BE49-F238E27FC236}">
                          <a16:creationId xmlns:a16="http://schemas.microsoft.com/office/drawing/2014/main" id="{290F8B46-68BC-9BD3-79A2-984BB60B3ED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977830" y="3135473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8" name="Group 337">
                    <a:extLst>
                      <a:ext uri="{FF2B5EF4-FFF2-40B4-BE49-F238E27FC236}">
                        <a16:creationId xmlns:a16="http://schemas.microsoft.com/office/drawing/2014/main" id="{8DD8AA03-CC55-CB8D-AFD8-130E0BDA77EB}"/>
                      </a:ext>
                    </a:extLst>
                  </p:cNvPr>
                  <p:cNvGrpSpPr/>
                  <p:nvPr/>
                </p:nvGrpSpPr>
                <p:grpSpPr>
                  <a:xfrm>
                    <a:off x="4310312" y="3123129"/>
                    <a:ext cx="1050581" cy="191106"/>
                    <a:chOff x="2021716" y="3135473"/>
                    <a:chExt cx="1050581" cy="191106"/>
                  </a:xfrm>
                </p:grpSpPr>
                <p:cxnSp>
                  <p:nvCxnSpPr>
                    <p:cNvPr id="355" name="Straight Connector 354">
                      <a:extLst>
                        <a:ext uri="{FF2B5EF4-FFF2-40B4-BE49-F238E27FC236}">
                          <a16:creationId xmlns:a16="http://schemas.microsoft.com/office/drawing/2014/main" id="{B746EB47-40E0-BEE0-EE95-DC7F596AB31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21716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6" name="Straight Connector 355">
                      <a:extLst>
                        <a:ext uri="{FF2B5EF4-FFF2-40B4-BE49-F238E27FC236}">
                          <a16:creationId xmlns:a16="http://schemas.microsoft.com/office/drawing/2014/main" id="{C86513A3-ECF8-4877-20B3-E632A144562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203001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7" name="Straight Connector 356">
                      <a:extLst>
                        <a:ext uri="{FF2B5EF4-FFF2-40B4-BE49-F238E27FC236}">
                          <a16:creationId xmlns:a16="http://schemas.microsoft.com/office/drawing/2014/main" id="{3CC63B91-8E20-F3A0-4B05-4C9A111F1C4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98084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8" name="Straight Connector 357">
                      <a:extLst>
                        <a:ext uri="{FF2B5EF4-FFF2-40B4-BE49-F238E27FC236}">
                          <a16:creationId xmlns:a16="http://schemas.microsoft.com/office/drawing/2014/main" id="{BCCA4ACD-FA0A-6777-1FE5-A4BAFEFE439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87217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9" name="Straight Connector 358">
                      <a:extLst>
                        <a:ext uri="{FF2B5EF4-FFF2-40B4-BE49-F238E27FC236}">
                          <a16:creationId xmlns:a16="http://schemas.microsoft.com/office/drawing/2014/main" id="{C25FE46D-C8FE-A51B-274E-5F7B755FF54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74899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0" name="Straight Connector 359">
                      <a:extLst>
                        <a:ext uri="{FF2B5EF4-FFF2-40B4-BE49-F238E27FC236}">
                          <a16:creationId xmlns:a16="http://schemas.microsoft.com/office/drawing/2014/main" id="{0F0850F1-03C7-5E38-4A01-9875DB0E1A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977830" y="3135473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39" name="Group 338">
                    <a:extLst>
                      <a:ext uri="{FF2B5EF4-FFF2-40B4-BE49-F238E27FC236}">
                        <a16:creationId xmlns:a16="http://schemas.microsoft.com/office/drawing/2014/main" id="{FBC24E71-475E-9146-30E8-3AC0203B2648}"/>
                      </a:ext>
                    </a:extLst>
                  </p:cNvPr>
                  <p:cNvGrpSpPr/>
                  <p:nvPr/>
                </p:nvGrpSpPr>
                <p:grpSpPr>
                  <a:xfrm>
                    <a:off x="5473603" y="3123126"/>
                    <a:ext cx="1050581" cy="191106"/>
                    <a:chOff x="2021716" y="3135473"/>
                    <a:chExt cx="1050581" cy="191106"/>
                  </a:xfrm>
                </p:grpSpPr>
                <p:cxnSp>
                  <p:nvCxnSpPr>
                    <p:cNvPr id="349" name="Straight Connector 348">
                      <a:extLst>
                        <a:ext uri="{FF2B5EF4-FFF2-40B4-BE49-F238E27FC236}">
                          <a16:creationId xmlns:a16="http://schemas.microsoft.com/office/drawing/2014/main" id="{FA514E85-08AC-E841-1F6F-EB1F6A2225C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21716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0" name="Straight Connector 349">
                      <a:extLst>
                        <a:ext uri="{FF2B5EF4-FFF2-40B4-BE49-F238E27FC236}">
                          <a16:creationId xmlns:a16="http://schemas.microsoft.com/office/drawing/2014/main" id="{D03A904A-4636-04C9-3D24-0FAE663FC28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203001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1" name="Straight Connector 350">
                      <a:extLst>
                        <a:ext uri="{FF2B5EF4-FFF2-40B4-BE49-F238E27FC236}">
                          <a16:creationId xmlns:a16="http://schemas.microsoft.com/office/drawing/2014/main" id="{7434CCB8-9DEB-297E-B800-B8796AE32E6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98084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2" name="Straight Connector 351">
                      <a:extLst>
                        <a:ext uri="{FF2B5EF4-FFF2-40B4-BE49-F238E27FC236}">
                          <a16:creationId xmlns:a16="http://schemas.microsoft.com/office/drawing/2014/main" id="{D6F59FF4-23F5-732D-E4DF-8C5B83EE02A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87217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3" name="Straight Connector 352">
                      <a:extLst>
                        <a:ext uri="{FF2B5EF4-FFF2-40B4-BE49-F238E27FC236}">
                          <a16:creationId xmlns:a16="http://schemas.microsoft.com/office/drawing/2014/main" id="{D3C1A5A9-BC82-70CF-D00D-D2761034B88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74899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4" name="Straight Connector 353">
                      <a:extLst>
                        <a:ext uri="{FF2B5EF4-FFF2-40B4-BE49-F238E27FC236}">
                          <a16:creationId xmlns:a16="http://schemas.microsoft.com/office/drawing/2014/main" id="{3A52F434-78CC-8FE9-E3C1-E6F9D497A42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977830" y="3135473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40" name="Group 339">
                    <a:extLst>
                      <a:ext uri="{FF2B5EF4-FFF2-40B4-BE49-F238E27FC236}">
                        <a16:creationId xmlns:a16="http://schemas.microsoft.com/office/drawing/2014/main" id="{C8BD75CA-EBEE-AB7C-98DC-2511C0F4E656}"/>
                      </a:ext>
                    </a:extLst>
                  </p:cNvPr>
                  <p:cNvGrpSpPr/>
                  <p:nvPr/>
                </p:nvGrpSpPr>
                <p:grpSpPr>
                  <a:xfrm>
                    <a:off x="6632648" y="3122024"/>
                    <a:ext cx="1050581" cy="191106"/>
                    <a:chOff x="2021716" y="3135473"/>
                    <a:chExt cx="1050581" cy="191106"/>
                  </a:xfrm>
                </p:grpSpPr>
                <p:cxnSp>
                  <p:nvCxnSpPr>
                    <p:cNvPr id="343" name="Straight Connector 342">
                      <a:extLst>
                        <a:ext uri="{FF2B5EF4-FFF2-40B4-BE49-F238E27FC236}">
                          <a16:creationId xmlns:a16="http://schemas.microsoft.com/office/drawing/2014/main" id="{09123BD3-3282-323E-95FE-C610EFF38EE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021716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4" name="Straight Connector 343">
                      <a:extLst>
                        <a:ext uri="{FF2B5EF4-FFF2-40B4-BE49-F238E27FC236}">
                          <a16:creationId xmlns:a16="http://schemas.microsoft.com/office/drawing/2014/main" id="{B49B6652-315E-0E2A-A721-CE0CA98F543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203001" y="3143702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5" name="Straight Connector 344">
                      <a:extLst>
                        <a:ext uri="{FF2B5EF4-FFF2-40B4-BE49-F238E27FC236}">
                          <a16:creationId xmlns:a16="http://schemas.microsoft.com/office/drawing/2014/main" id="{96A88839-509F-02B4-143A-FC4DBF12CB9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98084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6" name="Straight Connector 345">
                      <a:extLst>
                        <a:ext uri="{FF2B5EF4-FFF2-40B4-BE49-F238E27FC236}">
                          <a16:creationId xmlns:a16="http://schemas.microsoft.com/office/drawing/2014/main" id="{6D4F9E73-CF72-7A31-647E-F8F97D74B2D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87217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7" name="Straight Connector 346">
                      <a:extLst>
                        <a:ext uri="{FF2B5EF4-FFF2-40B4-BE49-F238E27FC236}">
                          <a16:creationId xmlns:a16="http://schemas.microsoft.com/office/drawing/2014/main" id="{BB0EE5A2-D4AB-0AE4-B15B-D32DCA8CAF7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74899" y="3143699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8" name="Straight Connector 347">
                      <a:extLst>
                        <a:ext uri="{FF2B5EF4-FFF2-40B4-BE49-F238E27FC236}">
                          <a16:creationId xmlns:a16="http://schemas.microsoft.com/office/drawing/2014/main" id="{D11955DD-4D5A-B6B7-D33A-30F1F08940B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977830" y="3135473"/>
                      <a:ext cx="94467" cy="182877"/>
                    </a:xfrm>
                    <a:prstGeom prst="line">
                      <a:avLst/>
                    </a:prstGeom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41" name="Straight Connector 340">
                    <a:extLst>
                      <a:ext uri="{FF2B5EF4-FFF2-40B4-BE49-F238E27FC236}">
                        <a16:creationId xmlns:a16="http://schemas.microsoft.com/office/drawing/2014/main" id="{AD6E7541-13BC-8B0A-BE7E-7CC28B7B67FE}"/>
                      </a:ext>
                    </a:extLst>
                  </p:cNvPr>
                  <p:cNvCxnSpPr/>
                  <p:nvPr/>
                </p:nvCxnSpPr>
                <p:spPr>
                  <a:xfrm>
                    <a:off x="7773941" y="3130250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2" name="Straight Connector 341">
                    <a:extLst>
                      <a:ext uri="{FF2B5EF4-FFF2-40B4-BE49-F238E27FC236}">
                        <a16:creationId xmlns:a16="http://schemas.microsoft.com/office/drawing/2014/main" id="{C707B822-0E2A-8719-CC82-24B727FD059F}"/>
                      </a:ext>
                    </a:extLst>
                  </p:cNvPr>
                  <p:cNvCxnSpPr/>
                  <p:nvPr/>
                </p:nvCxnSpPr>
                <p:spPr>
                  <a:xfrm>
                    <a:off x="7981333" y="3122023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00370F17-363B-C0FE-7A36-DCF23E05418E}"/>
                    </a:ext>
                  </a:extLst>
                </p:cNvPr>
                <p:cNvGrpSpPr/>
                <p:nvPr/>
              </p:nvGrpSpPr>
              <p:grpSpPr>
                <a:xfrm>
                  <a:off x="387985" y="4980291"/>
                  <a:ext cx="1745791" cy="476558"/>
                  <a:chOff x="532789" y="1045712"/>
                  <a:chExt cx="1745791" cy="476558"/>
                </a:xfrm>
              </p:grpSpPr>
              <p:sp>
                <p:nvSpPr>
                  <p:cNvPr id="172" name="Rectangle 171">
                    <a:extLst>
                      <a:ext uri="{FF2B5EF4-FFF2-40B4-BE49-F238E27FC236}">
                        <a16:creationId xmlns:a16="http://schemas.microsoft.com/office/drawing/2014/main" id="{132CA259-AAA4-C566-3FDA-4E33A3EB0FA4}"/>
                      </a:ext>
                    </a:extLst>
                  </p:cNvPr>
                  <p:cNvSpPr/>
                  <p:nvPr/>
                </p:nvSpPr>
                <p:spPr>
                  <a:xfrm>
                    <a:off x="532789" y="1164175"/>
                    <a:ext cx="1725130" cy="2477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2DAF8094-6F8B-EC66-89BF-5ABFAFBF55A1}"/>
                      </a:ext>
                    </a:extLst>
                  </p:cNvPr>
                  <p:cNvSpPr txBox="1"/>
                  <p:nvPr/>
                </p:nvSpPr>
                <p:spPr>
                  <a:xfrm>
                    <a:off x="758918" y="1045712"/>
                    <a:ext cx="1519662" cy="4765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>
                      <a:defRPr/>
                    </a:pPr>
                    <a:r>
                      <a:rPr lang="en-US" sz="1200" b="1" dirty="0">
                        <a:solidFill>
                          <a:srgbClr val="1EAAE0"/>
                        </a:solidFill>
                      </a:rPr>
                      <a:t>Index Universal Life</a:t>
                    </a:r>
                  </a:p>
                </p:txBody>
              </p:sp>
            </p:grpSp>
          </p:grpSp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E5EDDE9A-FD98-C015-B016-20D949164DE2}"/>
                  </a:ext>
                </a:extLst>
              </p:cNvPr>
              <p:cNvGrpSpPr/>
              <p:nvPr/>
            </p:nvGrpSpPr>
            <p:grpSpPr>
              <a:xfrm>
                <a:off x="1991463" y="5566611"/>
                <a:ext cx="8143801" cy="476558"/>
                <a:chOff x="467462" y="5566611"/>
                <a:chExt cx="8143801" cy="476558"/>
              </a:xfrm>
            </p:grpSpPr>
            <p:grpSp>
              <p:nvGrpSpPr>
                <p:cNvPr id="301" name="Group 300">
                  <a:extLst>
                    <a:ext uri="{FF2B5EF4-FFF2-40B4-BE49-F238E27FC236}">
                      <a16:creationId xmlns:a16="http://schemas.microsoft.com/office/drawing/2014/main" id="{643DAFB7-A901-F3BB-CABC-69C4FCEB4C31}"/>
                    </a:ext>
                  </a:extLst>
                </p:cNvPr>
                <p:cNvGrpSpPr/>
                <p:nvPr/>
              </p:nvGrpSpPr>
              <p:grpSpPr>
                <a:xfrm>
                  <a:off x="2393343" y="5567927"/>
                  <a:ext cx="6217920" cy="448312"/>
                  <a:chOff x="611804" y="5271380"/>
                  <a:chExt cx="6897029" cy="471848"/>
                </a:xfrm>
              </p:grpSpPr>
              <p:cxnSp>
                <p:nvCxnSpPr>
                  <p:cNvPr id="268" name="Straight Connector 267">
                    <a:extLst>
                      <a:ext uri="{FF2B5EF4-FFF2-40B4-BE49-F238E27FC236}">
                        <a16:creationId xmlns:a16="http://schemas.microsoft.com/office/drawing/2014/main" id="{D3041B66-7548-94CE-611F-CFD2349DA479}"/>
                      </a:ext>
                    </a:extLst>
                  </p:cNvPr>
                  <p:cNvCxnSpPr>
                    <a:cxnSpLocks/>
                    <a:endCxn id="271" idx="2"/>
                  </p:cNvCxnSpPr>
                  <p:nvPr/>
                </p:nvCxnSpPr>
                <p:spPr>
                  <a:xfrm>
                    <a:off x="2222180" y="5642281"/>
                    <a:ext cx="4892626" cy="1"/>
                  </a:xfrm>
                  <a:prstGeom prst="line">
                    <a:avLst/>
                  </a:prstGeom>
                  <a:ln w="3810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Straight Connector 268">
                    <a:extLst>
                      <a:ext uri="{FF2B5EF4-FFF2-40B4-BE49-F238E27FC236}">
                        <a16:creationId xmlns:a16="http://schemas.microsoft.com/office/drawing/2014/main" id="{E85B15AC-9FC7-27F6-24A0-47C3DDDD9502}"/>
                      </a:ext>
                    </a:extLst>
                  </p:cNvPr>
                  <p:cNvCxnSpPr>
                    <a:cxnSpLocks/>
                    <a:stCxn id="270" idx="2"/>
                    <a:endCxn id="272" idx="6"/>
                  </p:cNvCxnSpPr>
                  <p:nvPr/>
                </p:nvCxnSpPr>
                <p:spPr>
                  <a:xfrm>
                    <a:off x="663349" y="5642282"/>
                    <a:ext cx="3113323" cy="0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0" name="Oval 269">
                    <a:extLst>
                      <a:ext uri="{FF2B5EF4-FFF2-40B4-BE49-F238E27FC236}">
                        <a16:creationId xmlns:a16="http://schemas.microsoft.com/office/drawing/2014/main" id="{796AC36B-F7B3-8C28-87D0-5A26D8D72344}"/>
                      </a:ext>
                    </a:extLst>
                  </p:cNvPr>
                  <p:cNvSpPr/>
                  <p:nvPr/>
                </p:nvSpPr>
                <p:spPr>
                  <a:xfrm>
                    <a:off x="663349" y="5550843"/>
                    <a:ext cx="182877" cy="182877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71" name="Oval 270">
                    <a:extLst>
                      <a:ext uri="{FF2B5EF4-FFF2-40B4-BE49-F238E27FC236}">
                        <a16:creationId xmlns:a16="http://schemas.microsoft.com/office/drawing/2014/main" id="{B9E417F4-7E40-D036-35CA-78A96F76117F}"/>
                      </a:ext>
                    </a:extLst>
                  </p:cNvPr>
                  <p:cNvSpPr/>
                  <p:nvPr/>
                </p:nvSpPr>
                <p:spPr>
                  <a:xfrm>
                    <a:off x="7114806" y="5550843"/>
                    <a:ext cx="182877" cy="182877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72" name="Oval 271">
                    <a:extLst>
                      <a:ext uri="{FF2B5EF4-FFF2-40B4-BE49-F238E27FC236}">
                        <a16:creationId xmlns:a16="http://schemas.microsoft.com/office/drawing/2014/main" id="{428A9CC0-B5F5-A243-D88B-73EC58C981C4}"/>
                      </a:ext>
                    </a:extLst>
                  </p:cNvPr>
                  <p:cNvSpPr/>
                  <p:nvPr/>
                </p:nvSpPr>
                <p:spPr>
                  <a:xfrm>
                    <a:off x="3593795" y="5550843"/>
                    <a:ext cx="182877" cy="182877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73" name="TextBox 272">
                    <a:extLst>
                      <a:ext uri="{FF2B5EF4-FFF2-40B4-BE49-F238E27FC236}">
                        <a16:creationId xmlns:a16="http://schemas.microsoft.com/office/drawing/2014/main" id="{C1E79047-0D10-067E-1AB2-1AC60141A1E8}"/>
                      </a:ext>
                    </a:extLst>
                  </p:cNvPr>
                  <p:cNvSpPr txBox="1"/>
                  <p:nvPr/>
                </p:nvSpPr>
                <p:spPr>
                  <a:xfrm>
                    <a:off x="611804" y="5271380"/>
                    <a:ext cx="282761" cy="3691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274" name="TextBox 273">
                    <a:extLst>
                      <a:ext uri="{FF2B5EF4-FFF2-40B4-BE49-F238E27FC236}">
                        <a16:creationId xmlns:a16="http://schemas.microsoft.com/office/drawing/2014/main" id="{9DDB6077-3F0C-4E57-AB13-96283C20E252}"/>
                      </a:ext>
                    </a:extLst>
                  </p:cNvPr>
                  <p:cNvSpPr txBox="1"/>
                  <p:nvPr/>
                </p:nvSpPr>
                <p:spPr>
                  <a:xfrm>
                    <a:off x="3397748" y="5281779"/>
                    <a:ext cx="515059" cy="3691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45</a:t>
                    </a:r>
                  </a:p>
                </p:txBody>
              </p:sp>
              <p:sp>
                <p:nvSpPr>
                  <p:cNvPr id="275" name="TextBox 274">
                    <a:extLst>
                      <a:ext uri="{FF2B5EF4-FFF2-40B4-BE49-F238E27FC236}">
                        <a16:creationId xmlns:a16="http://schemas.microsoft.com/office/drawing/2014/main" id="{5A09832C-4756-4D9A-0C17-BADE83436DE4}"/>
                      </a:ext>
                    </a:extLst>
                  </p:cNvPr>
                  <p:cNvSpPr txBox="1"/>
                  <p:nvPr/>
                </p:nvSpPr>
                <p:spPr>
                  <a:xfrm>
                    <a:off x="6905586" y="5272892"/>
                    <a:ext cx="603247" cy="3691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457200">
                      <a:defRPr/>
                    </a:pPr>
                    <a:r>
                      <a:rPr lang="en-US" sz="1600" b="1" dirty="0">
                        <a:solidFill>
                          <a:srgbClr val="1EAAE0"/>
                        </a:solidFill>
                      </a:rPr>
                      <a:t>85</a:t>
                    </a:r>
                  </a:p>
                </p:txBody>
              </p:sp>
              <p:cxnSp>
                <p:nvCxnSpPr>
                  <p:cNvPr id="284" name="Straight Connector 283">
                    <a:extLst>
                      <a:ext uri="{FF2B5EF4-FFF2-40B4-BE49-F238E27FC236}">
                        <a16:creationId xmlns:a16="http://schemas.microsoft.com/office/drawing/2014/main" id="{03EAE120-B7A4-50F1-6424-56DBDEBE8A67}"/>
                      </a:ext>
                    </a:extLst>
                  </p:cNvPr>
                  <p:cNvCxnSpPr/>
                  <p:nvPr/>
                </p:nvCxnSpPr>
                <p:spPr>
                  <a:xfrm>
                    <a:off x="3987748" y="5560351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>
                    <a:extLst>
                      <a:ext uri="{FF2B5EF4-FFF2-40B4-BE49-F238E27FC236}">
                        <a16:creationId xmlns:a16="http://schemas.microsoft.com/office/drawing/2014/main" id="{4BF1687B-E627-B884-FBDE-36E34D25DF30}"/>
                      </a:ext>
                    </a:extLst>
                  </p:cNvPr>
                  <p:cNvCxnSpPr/>
                  <p:nvPr/>
                </p:nvCxnSpPr>
                <p:spPr>
                  <a:xfrm>
                    <a:off x="4190679" y="5552125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Straight Connector 285">
                    <a:extLst>
                      <a:ext uri="{FF2B5EF4-FFF2-40B4-BE49-F238E27FC236}">
                        <a16:creationId xmlns:a16="http://schemas.microsoft.com/office/drawing/2014/main" id="{882AFF43-563E-85DD-8091-9FCE7BE45F69}"/>
                      </a:ext>
                    </a:extLst>
                  </p:cNvPr>
                  <p:cNvCxnSpPr/>
                  <p:nvPr/>
                </p:nvCxnSpPr>
                <p:spPr>
                  <a:xfrm>
                    <a:off x="4397856" y="5560351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2054FD18-47E7-BCC9-D602-B5529FFB104C}"/>
                      </a:ext>
                    </a:extLst>
                  </p:cNvPr>
                  <p:cNvCxnSpPr/>
                  <p:nvPr/>
                </p:nvCxnSpPr>
                <p:spPr>
                  <a:xfrm>
                    <a:off x="4579141" y="5560351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2A2CE9BE-EFA6-DB64-3A9E-9212D164B41E}"/>
                      </a:ext>
                    </a:extLst>
                  </p:cNvPr>
                  <p:cNvCxnSpPr/>
                  <p:nvPr/>
                </p:nvCxnSpPr>
                <p:spPr>
                  <a:xfrm>
                    <a:off x="4774224" y="5560348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9" name="Straight Connector 288">
                    <a:extLst>
                      <a:ext uri="{FF2B5EF4-FFF2-40B4-BE49-F238E27FC236}">
                        <a16:creationId xmlns:a16="http://schemas.microsoft.com/office/drawing/2014/main" id="{9A179092-AB4B-F046-1449-11F9BE92BB1D}"/>
                      </a:ext>
                    </a:extLst>
                  </p:cNvPr>
                  <p:cNvCxnSpPr/>
                  <p:nvPr/>
                </p:nvCxnSpPr>
                <p:spPr>
                  <a:xfrm>
                    <a:off x="4963357" y="5560348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0" name="Straight Connector 289">
                    <a:extLst>
                      <a:ext uri="{FF2B5EF4-FFF2-40B4-BE49-F238E27FC236}">
                        <a16:creationId xmlns:a16="http://schemas.microsoft.com/office/drawing/2014/main" id="{E0C3098D-E770-F2A1-2BD2-CEF7FE50C8F8}"/>
                      </a:ext>
                    </a:extLst>
                  </p:cNvPr>
                  <p:cNvCxnSpPr/>
                  <p:nvPr/>
                </p:nvCxnSpPr>
                <p:spPr>
                  <a:xfrm>
                    <a:off x="5151039" y="5560348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1" name="Straight Connector 290">
                    <a:extLst>
                      <a:ext uri="{FF2B5EF4-FFF2-40B4-BE49-F238E27FC236}">
                        <a16:creationId xmlns:a16="http://schemas.microsoft.com/office/drawing/2014/main" id="{A0BE588F-3F78-2073-4A4A-20BE6B7B6724}"/>
                      </a:ext>
                    </a:extLst>
                  </p:cNvPr>
                  <p:cNvCxnSpPr/>
                  <p:nvPr/>
                </p:nvCxnSpPr>
                <p:spPr>
                  <a:xfrm>
                    <a:off x="5353970" y="5552122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2" name="Straight Connector 291">
                    <a:extLst>
                      <a:ext uri="{FF2B5EF4-FFF2-40B4-BE49-F238E27FC236}">
                        <a16:creationId xmlns:a16="http://schemas.microsoft.com/office/drawing/2014/main" id="{647F8944-16BD-D256-5C57-F1F4B1868FA5}"/>
                      </a:ext>
                    </a:extLst>
                  </p:cNvPr>
                  <p:cNvCxnSpPr/>
                  <p:nvPr/>
                </p:nvCxnSpPr>
                <p:spPr>
                  <a:xfrm>
                    <a:off x="5556901" y="5559249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3" name="Straight Connector 292">
                    <a:extLst>
                      <a:ext uri="{FF2B5EF4-FFF2-40B4-BE49-F238E27FC236}">
                        <a16:creationId xmlns:a16="http://schemas.microsoft.com/office/drawing/2014/main" id="{0B5D2FB6-55CE-CB77-9D17-4EBB412BB62C}"/>
                      </a:ext>
                    </a:extLst>
                  </p:cNvPr>
                  <p:cNvCxnSpPr/>
                  <p:nvPr/>
                </p:nvCxnSpPr>
                <p:spPr>
                  <a:xfrm>
                    <a:off x="5738186" y="5559249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Straight Connector 293">
                    <a:extLst>
                      <a:ext uri="{FF2B5EF4-FFF2-40B4-BE49-F238E27FC236}">
                        <a16:creationId xmlns:a16="http://schemas.microsoft.com/office/drawing/2014/main" id="{CA430823-D427-82CD-EEE8-ED84835B8A37}"/>
                      </a:ext>
                    </a:extLst>
                  </p:cNvPr>
                  <p:cNvCxnSpPr/>
                  <p:nvPr/>
                </p:nvCxnSpPr>
                <p:spPr>
                  <a:xfrm>
                    <a:off x="5933269" y="5559246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" name="Straight Connector 294">
                    <a:extLst>
                      <a:ext uri="{FF2B5EF4-FFF2-40B4-BE49-F238E27FC236}">
                        <a16:creationId xmlns:a16="http://schemas.microsoft.com/office/drawing/2014/main" id="{8B3AED75-6321-5194-F178-863DB568312F}"/>
                      </a:ext>
                    </a:extLst>
                  </p:cNvPr>
                  <p:cNvCxnSpPr/>
                  <p:nvPr/>
                </p:nvCxnSpPr>
                <p:spPr>
                  <a:xfrm>
                    <a:off x="6122402" y="5559246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1476FF76-EF4C-E189-A6C5-DB4879AEACE4}"/>
                      </a:ext>
                    </a:extLst>
                  </p:cNvPr>
                  <p:cNvCxnSpPr/>
                  <p:nvPr/>
                </p:nvCxnSpPr>
                <p:spPr>
                  <a:xfrm>
                    <a:off x="6310084" y="5559246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0AB0858A-E2B5-C52E-175C-47D79CBE436B}"/>
                      </a:ext>
                    </a:extLst>
                  </p:cNvPr>
                  <p:cNvCxnSpPr/>
                  <p:nvPr/>
                </p:nvCxnSpPr>
                <p:spPr>
                  <a:xfrm>
                    <a:off x="6513015" y="5551020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>
                    <a:extLst>
                      <a:ext uri="{FF2B5EF4-FFF2-40B4-BE49-F238E27FC236}">
                        <a16:creationId xmlns:a16="http://schemas.microsoft.com/office/drawing/2014/main" id="{5EEA9F11-2462-8565-C1FC-2E9B648E1D49}"/>
                      </a:ext>
                    </a:extLst>
                  </p:cNvPr>
                  <p:cNvCxnSpPr/>
                  <p:nvPr/>
                </p:nvCxnSpPr>
                <p:spPr>
                  <a:xfrm>
                    <a:off x="6698194" y="5559246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" name="Straight Connector 298">
                    <a:extLst>
                      <a:ext uri="{FF2B5EF4-FFF2-40B4-BE49-F238E27FC236}">
                        <a16:creationId xmlns:a16="http://schemas.microsoft.com/office/drawing/2014/main" id="{B727A561-2F05-AB7E-9D42-5653D1E8A71E}"/>
                      </a:ext>
                    </a:extLst>
                  </p:cNvPr>
                  <p:cNvCxnSpPr/>
                  <p:nvPr/>
                </p:nvCxnSpPr>
                <p:spPr>
                  <a:xfrm>
                    <a:off x="6905586" y="5551019"/>
                    <a:ext cx="94467" cy="182877"/>
                  </a:xfrm>
                  <a:prstGeom prst="line">
                    <a:avLst/>
                  </a:prstGeom>
                  <a:ln w="1905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4" name="Group 173">
                  <a:extLst>
                    <a:ext uri="{FF2B5EF4-FFF2-40B4-BE49-F238E27FC236}">
                      <a16:creationId xmlns:a16="http://schemas.microsoft.com/office/drawing/2014/main" id="{ED6C8C58-05A0-1FC0-3C0A-9A9E9A833ED5}"/>
                    </a:ext>
                  </a:extLst>
                </p:cNvPr>
                <p:cNvGrpSpPr/>
                <p:nvPr/>
              </p:nvGrpSpPr>
              <p:grpSpPr>
                <a:xfrm>
                  <a:off x="467462" y="5566611"/>
                  <a:ext cx="1690097" cy="476558"/>
                  <a:chOff x="532788" y="940980"/>
                  <a:chExt cx="1690097" cy="476558"/>
                </a:xfrm>
              </p:grpSpPr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1A1471A3-F299-55DB-A656-A49F14A3EA46}"/>
                      </a:ext>
                    </a:extLst>
                  </p:cNvPr>
                  <p:cNvSpPr/>
                  <p:nvPr/>
                </p:nvSpPr>
                <p:spPr>
                  <a:xfrm>
                    <a:off x="532788" y="1164175"/>
                    <a:ext cx="1690097" cy="2477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76" name="TextBox 175">
                    <a:extLst>
                      <a:ext uri="{FF2B5EF4-FFF2-40B4-BE49-F238E27FC236}">
                        <a16:creationId xmlns:a16="http://schemas.microsoft.com/office/drawing/2014/main" id="{41E71AC4-D830-68A8-115C-4B4CD1E24D0E}"/>
                      </a:ext>
                    </a:extLst>
                  </p:cNvPr>
                  <p:cNvSpPr txBox="1"/>
                  <p:nvPr/>
                </p:nvSpPr>
                <p:spPr>
                  <a:xfrm>
                    <a:off x="726274" y="940980"/>
                    <a:ext cx="1472108" cy="4765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457200">
                      <a:defRPr/>
                    </a:pPr>
                    <a:r>
                      <a:rPr lang="en-US" sz="1200" b="1" dirty="0">
                        <a:solidFill>
                          <a:srgbClr val="1EAAE0"/>
                        </a:solidFill>
                      </a:rPr>
                      <a:t>Final Expense (WL)</a:t>
                    </a:r>
                  </a:p>
                </p:txBody>
              </p:sp>
            </p:grpSp>
          </p:grp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C7660E08-60C6-D9C6-2C83-6016E100DFE3}"/>
                  </a:ext>
                </a:extLst>
              </p:cNvPr>
              <p:cNvSpPr txBox="1"/>
              <p:nvPr/>
            </p:nvSpPr>
            <p:spPr>
              <a:xfrm>
                <a:off x="2845529" y="348742"/>
                <a:ext cx="6434552" cy="3507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457200">
                  <a:defRPr/>
                </a:pPr>
                <a:r>
                  <a:rPr lang="en-US" sz="1600" b="1" dirty="0">
                    <a:solidFill>
                      <a:srgbClr val="1EAAE0"/>
                    </a:solidFill>
                    <a:latin typeface="+mj-lt"/>
                  </a:rPr>
                  <a:t>The Older the Person, The More Cost to Life Insurance</a:t>
                </a:r>
              </a:p>
            </p:txBody>
          </p: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3590AF26-1D80-2BD4-352F-C5B9C341DD61}"/>
                  </a:ext>
                </a:extLst>
              </p:cNvPr>
              <p:cNvGrpSpPr/>
              <p:nvPr/>
            </p:nvGrpSpPr>
            <p:grpSpPr>
              <a:xfrm>
                <a:off x="2313796" y="299971"/>
                <a:ext cx="7670544" cy="734406"/>
                <a:chOff x="789796" y="299971"/>
                <a:chExt cx="7670544" cy="734406"/>
              </a:xfrm>
            </p:grpSpPr>
            <p:grpSp>
              <p:nvGrpSpPr>
                <p:cNvPr id="278" name="Group 277">
                  <a:extLst>
                    <a:ext uri="{FF2B5EF4-FFF2-40B4-BE49-F238E27FC236}">
                      <a16:creationId xmlns:a16="http://schemas.microsoft.com/office/drawing/2014/main" id="{1964B32D-28CE-799E-1E98-FBBBDEBA1A44}"/>
                    </a:ext>
                  </a:extLst>
                </p:cNvPr>
                <p:cNvGrpSpPr/>
                <p:nvPr/>
              </p:nvGrpSpPr>
              <p:grpSpPr>
                <a:xfrm>
                  <a:off x="923652" y="773808"/>
                  <a:ext cx="7296694" cy="260569"/>
                  <a:chOff x="853239" y="774417"/>
                  <a:chExt cx="7296694" cy="260569"/>
                </a:xfrm>
              </p:grpSpPr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E1B6B5EE-F06B-ED02-1F22-DBE22818347D}"/>
                      </a:ext>
                    </a:extLst>
                  </p:cNvPr>
                  <p:cNvSpPr/>
                  <p:nvPr/>
                </p:nvSpPr>
                <p:spPr>
                  <a:xfrm>
                    <a:off x="853239" y="777476"/>
                    <a:ext cx="257510" cy="257510"/>
                  </a:xfrm>
                  <a:prstGeom prst="ellipse">
                    <a:avLst/>
                  </a:prstGeom>
                  <a:solidFill>
                    <a:srgbClr val="1EAAE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4" name="Oval 203">
                    <a:extLst>
                      <a:ext uri="{FF2B5EF4-FFF2-40B4-BE49-F238E27FC236}">
                        <a16:creationId xmlns:a16="http://schemas.microsoft.com/office/drawing/2014/main" id="{CD8881C1-6925-7C20-79B8-E2EC3DE08203}"/>
                      </a:ext>
                    </a:extLst>
                  </p:cNvPr>
                  <p:cNvSpPr/>
                  <p:nvPr/>
                </p:nvSpPr>
                <p:spPr>
                  <a:xfrm>
                    <a:off x="7892423" y="774417"/>
                    <a:ext cx="257510" cy="257510"/>
                  </a:xfrm>
                  <a:prstGeom prst="ellipse">
                    <a:avLst/>
                  </a:prstGeom>
                  <a:solidFill>
                    <a:srgbClr val="1EAAE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259" name="Straight Connector 258">
                    <a:extLst>
                      <a:ext uri="{FF2B5EF4-FFF2-40B4-BE49-F238E27FC236}">
                        <a16:creationId xmlns:a16="http://schemas.microsoft.com/office/drawing/2014/main" id="{E85C4CC4-8EE0-73EB-BDC7-CA16891CEA44}"/>
                      </a:ext>
                    </a:extLst>
                  </p:cNvPr>
                  <p:cNvCxnSpPr>
                    <a:cxnSpLocks/>
                    <a:stCxn id="181" idx="2"/>
                    <a:endCxn id="204" idx="2"/>
                  </p:cNvCxnSpPr>
                  <p:nvPr/>
                </p:nvCxnSpPr>
                <p:spPr>
                  <a:xfrm flipV="1">
                    <a:off x="853239" y="903172"/>
                    <a:ext cx="7039184" cy="3059"/>
                  </a:xfrm>
                  <a:prstGeom prst="line">
                    <a:avLst/>
                  </a:prstGeom>
                  <a:ln w="28575">
                    <a:solidFill>
                      <a:srgbClr val="1EAAE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0" name="TextBox 259">
                  <a:extLst>
                    <a:ext uri="{FF2B5EF4-FFF2-40B4-BE49-F238E27FC236}">
                      <a16:creationId xmlns:a16="http://schemas.microsoft.com/office/drawing/2014/main" id="{94DBBC51-A802-E628-0C00-C832D583C88A}"/>
                    </a:ext>
                  </a:extLst>
                </p:cNvPr>
                <p:cNvSpPr txBox="1"/>
                <p:nvPr/>
              </p:nvSpPr>
              <p:spPr>
                <a:xfrm>
                  <a:off x="789796" y="305536"/>
                  <a:ext cx="533651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>
                    <a:defRPr/>
                  </a:pPr>
                  <a:r>
                    <a:rPr lang="en-US" sz="2800" b="1" dirty="0">
                      <a:solidFill>
                        <a:srgbClr val="002060"/>
                      </a:solidFill>
                    </a:rPr>
                    <a:t>0</a:t>
                  </a:r>
                </a:p>
              </p:txBody>
            </p:sp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D36B8B4C-56BF-A2EC-BEE6-7408CF1D8387}"/>
                    </a:ext>
                  </a:extLst>
                </p:cNvPr>
                <p:cNvSpPr txBox="1"/>
                <p:nvPr/>
              </p:nvSpPr>
              <p:spPr>
                <a:xfrm>
                  <a:off x="7645038" y="299971"/>
                  <a:ext cx="81530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>
                    <a:defRPr/>
                  </a:pPr>
                  <a:r>
                    <a:rPr lang="en-US" sz="2800" b="1" dirty="0">
                      <a:solidFill>
                        <a:srgbClr val="002060"/>
                      </a:solidFill>
                    </a:rPr>
                    <a:t>121</a:t>
                  </a:r>
                </a:p>
              </p:txBody>
            </p:sp>
          </p:grpSp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id="{77B4AF9E-F483-3FB8-1F0E-AB10C4E89C5C}"/>
                  </a:ext>
                </a:extLst>
              </p:cNvPr>
              <p:cNvGrpSpPr/>
              <p:nvPr/>
            </p:nvGrpSpPr>
            <p:grpSpPr>
              <a:xfrm>
                <a:off x="7163541" y="1861327"/>
                <a:ext cx="2182329" cy="2172774"/>
                <a:chOff x="5639540" y="1861326"/>
                <a:chExt cx="2182329" cy="2172774"/>
              </a:xfrm>
            </p:grpSpPr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C8C7592A-D580-DAAF-E465-B1B072086A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23619" y="1861326"/>
                  <a:ext cx="0" cy="1722120"/>
                </a:xfrm>
                <a:prstGeom prst="line">
                  <a:avLst/>
                </a:prstGeom>
                <a:ln w="38100">
                  <a:solidFill>
                    <a:srgbClr val="1EAAE0"/>
                  </a:solidFill>
                  <a:prstDash val="dash"/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D1AC442-349A-93E7-0B1A-5762E5F54203}"/>
                    </a:ext>
                  </a:extLst>
                </p:cNvPr>
                <p:cNvSpPr txBox="1"/>
                <p:nvPr/>
              </p:nvSpPr>
              <p:spPr>
                <a:xfrm>
                  <a:off x="5639540" y="3621082"/>
                  <a:ext cx="2182329" cy="4130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>
                    <a:defRPr/>
                  </a:pPr>
                  <a:r>
                    <a:rPr lang="en-US" sz="1000" dirty="0">
                      <a:solidFill>
                        <a:srgbClr val="1EAAE0"/>
                      </a:solidFill>
                    </a:rPr>
                    <a:t>Term Conversion typically </a:t>
                  </a:r>
                  <a:r>
                    <a:rPr lang="en-US" sz="1000" b="1" u="sng" dirty="0">
                      <a:solidFill>
                        <a:srgbClr val="1EAAE0"/>
                      </a:solidFill>
                    </a:rPr>
                    <a:t>Expires</a:t>
                  </a:r>
                  <a:r>
                    <a:rPr lang="en-US" sz="1000" dirty="0">
                      <a:solidFill>
                        <a:srgbClr val="1EAAE0"/>
                      </a:solidFill>
                    </a:rPr>
                    <a:t> between 65-70</a:t>
                  </a:r>
                </a:p>
              </p:txBody>
            </p:sp>
          </p:grpSp>
        </p:grpSp>
      </p:grpSp>
      <p:pic>
        <p:nvPicPr>
          <p:cNvPr id="180" name="Picture 179" descr="Young businessman thinking">
            <a:extLst>
              <a:ext uri="{FF2B5EF4-FFF2-40B4-BE49-F238E27FC236}">
                <a16:creationId xmlns:a16="http://schemas.microsoft.com/office/drawing/2014/main" id="{3773E0AB-E3FF-BD52-6CFC-F222920DD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893" y="2729372"/>
            <a:ext cx="1639910" cy="3714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8B614F-8ABD-993E-F07A-FED5B6CCD902}"/>
              </a:ext>
            </a:extLst>
          </p:cNvPr>
          <p:cNvSpPr txBox="1"/>
          <p:nvPr/>
        </p:nvSpPr>
        <p:spPr>
          <a:xfrm>
            <a:off x="7727315" y="948471"/>
            <a:ext cx="22898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* Based on Actuarial Science Life Expectancy</a:t>
            </a:r>
          </a:p>
        </p:txBody>
      </p:sp>
    </p:spTree>
    <p:extLst>
      <p:ext uri="{BB962C8B-B14F-4D97-AF65-F5344CB8AC3E}">
        <p14:creationId xmlns:p14="http://schemas.microsoft.com/office/powerpoint/2010/main" val="407083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2A2C8A-8023-BCAB-35EA-E6BEE0899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 Insurance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262D15-2108-DA0D-5BF6-8006DADA95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+mj-lt"/>
              </a:rPr>
              <a:t>Target Audience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25511-AFC7-4297-6842-04BA3FF3C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1453314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" panose="00000500000000000000" pitchFamily="50" charset="0"/>
              </a:rPr>
              <a:t>For clients between </a:t>
            </a:r>
            <a:r>
              <a:rPr lang="en-US" sz="1800" b="0" i="0" u="none" strike="noStrike" baseline="0" dirty="0">
                <a:latin typeface="+mj-lt"/>
              </a:rPr>
              <a:t>20</a:t>
            </a:r>
            <a:r>
              <a:rPr lang="en-US" sz="1800" b="0" i="0" u="none" strike="noStrike" baseline="0" dirty="0">
                <a:latin typeface="Montserrat" panose="00000500000000000000" pitchFamily="50" charset="0"/>
              </a:rPr>
              <a:t> to </a:t>
            </a:r>
            <a:r>
              <a:rPr lang="en-US" sz="1800" b="0" i="0" u="none" strike="noStrike" baseline="0" dirty="0">
                <a:latin typeface="+mj-lt"/>
              </a:rPr>
              <a:t>50</a:t>
            </a:r>
            <a:r>
              <a:rPr lang="en-US" sz="1800" b="0" i="0" u="none" strike="noStrike" baseline="0" dirty="0">
                <a:latin typeface="Montserrat" panose="00000500000000000000" pitchFamily="50" charset="0"/>
              </a:rPr>
              <a:t> who have an increased life insurance need in the short-term (kids, are the primary caretaker of a parent, have a mortgage payment, etc.)</a:t>
            </a:r>
            <a:endParaRPr lang="en-US" dirty="0">
              <a:latin typeface="Montserrat" panose="00000500000000000000" pitchFamily="50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10F3CF-AE13-019F-590E-1CD9C9BB1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Benefits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F9BE03-6913-2171-5CA2-F13A68ED73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1316038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Less expensive than permanent insurance.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2EF240-8375-37B2-E6A3-57B93AE23886}"/>
              </a:ext>
            </a:extLst>
          </p:cNvPr>
          <p:cNvSpPr/>
          <p:nvPr/>
        </p:nvSpPr>
        <p:spPr>
          <a:xfrm>
            <a:off x="944480" y="1344028"/>
            <a:ext cx="4674268" cy="179972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C54749-6B3C-CF05-6A69-1BFAC1BA52B8}"/>
              </a:ext>
            </a:extLst>
          </p:cNvPr>
          <p:cNvSpPr/>
          <p:nvPr/>
        </p:nvSpPr>
        <p:spPr>
          <a:xfrm>
            <a:off x="0" y="6534150"/>
            <a:ext cx="12192000" cy="323850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39DBACE3-FEAD-A378-B3FA-2748A36A3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0224" y="1992656"/>
            <a:ext cx="433975" cy="433975"/>
          </a:xfrm>
          <a:prstGeom prst="rect">
            <a:avLst/>
          </a:prstGeom>
        </p:spPr>
      </p:pic>
      <p:pic>
        <p:nvPicPr>
          <p:cNvPr id="14" name="Graphic 13" descr="Bullseye with solid fill">
            <a:extLst>
              <a:ext uri="{FF2B5EF4-FFF2-40B4-BE49-F238E27FC236}">
                <a16:creationId xmlns:a16="http://schemas.microsoft.com/office/drawing/2014/main" id="{B9446D43-A5E4-534C-372F-3355797FB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9790" y="1922046"/>
            <a:ext cx="598447" cy="598447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5BA881E-EEB5-C0A9-FD57-5EAB1AA6C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52" y="127837"/>
            <a:ext cx="1413036" cy="1325563"/>
          </a:xfrm>
          <a:prstGeom prst="rect">
            <a:avLst/>
          </a:prstGeom>
        </p:spPr>
      </p:pic>
      <p:pic>
        <p:nvPicPr>
          <p:cNvPr id="10" name="Picture 9" descr="Businessman thumbs up">
            <a:extLst>
              <a:ext uri="{FF2B5EF4-FFF2-40B4-BE49-F238E27FC236}">
                <a16:creationId xmlns:a16="http://schemas.microsoft.com/office/drawing/2014/main" id="{05939DE3-F89A-690F-4C8D-2009BEC41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52" y="2900209"/>
            <a:ext cx="1149117" cy="323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00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9D515-D9D4-826E-E889-8A45E2A2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Expense/Guaranteed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3E26D-2436-CF4C-7F76-E1EC6AC76A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Target Audience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4DAAC8-605E-94A6-6819-B058D8260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505075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" panose="00000500000000000000" pitchFamily="50" charset="0"/>
              </a:rPr>
              <a:t>For clients who are not so healthy, and not so wealthy between </a:t>
            </a:r>
            <a:r>
              <a:rPr lang="en-US" sz="1800" b="1" i="0" u="none" strike="noStrike" baseline="0" dirty="0">
                <a:latin typeface="+mj-lt"/>
              </a:rPr>
              <a:t>50</a:t>
            </a:r>
            <a:r>
              <a:rPr lang="en-US" sz="1800" b="1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1800" b="0" i="0" u="none" strike="noStrike" baseline="0" dirty="0">
                <a:latin typeface="Montserrat" panose="00000500000000000000" pitchFamily="50" charset="0"/>
              </a:rPr>
              <a:t>to </a:t>
            </a:r>
            <a:r>
              <a:rPr lang="en-US" sz="1800" b="1" i="0" u="none" strike="noStrike" baseline="0" dirty="0">
                <a:latin typeface="+mj-lt"/>
              </a:rPr>
              <a:t>80</a:t>
            </a:r>
            <a:r>
              <a:rPr lang="en-US" sz="1800" b="1" i="0" u="none" strike="noStrike" baseline="0" dirty="0">
                <a:latin typeface="Montserrat" panose="00000500000000000000" pitchFamily="50" charset="0"/>
              </a:rPr>
              <a:t> </a:t>
            </a:r>
            <a:r>
              <a:rPr lang="en-US" sz="1800" b="0" i="0" u="none" strike="noStrike" baseline="0" dirty="0">
                <a:latin typeface="Montserrat" panose="00000500000000000000" pitchFamily="50" charset="0"/>
              </a:rPr>
              <a:t>years old.</a:t>
            </a:r>
            <a:endParaRPr lang="en-US" dirty="0">
              <a:latin typeface="Montserrat" panose="00000500000000000000" pitchFamily="50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3AD4AB-5F11-4A78-0C92-5A0B5AE83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Benefits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B2F596-98FF-FD45-F995-EBD1738267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860675"/>
          </a:xfrm>
        </p:spPr>
        <p:txBody>
          <a:bodyPr/>
          <a:lstStyle/>
          <a:p>
            <a:pPr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" panose="00000500000000000000" pitchFamily="50" charset="0"/>
              </a:rPr>
              <a:t>Pays the full amount of insurance after two years (if death occurs during the first two years premium is refunded plus a % of premium.</a:t>
            </a:r>
          </a:p>
          <a:p>
            <a:pPr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0000500000000000000" pitchFamily="50" charset="0"/>
              </a:rPr>
              <a:t>Can cover funeral expenses and remaining medical bills.</a:t>
            </a:r>
            <a:endParaRPr lang="en-US" sz="1800" b="0" i="0" u="none" strike="noStrike" baseline="0" dirty="0">
              <a:latin typeface="Montserrat" panose="00000500000000000000" pitchFamily="50" charset="0"/>
            </a:endParaRPr>
          </a:p>
          <a:p>
            <a:pPr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" panose="00000500000000000000" pitchFamily="50" charset="0"/>
              </a:rPr>
              <a:t>Final expense insurance is affordable, and most people can get a policy issued in a few days with no exam required.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86EEBE-82C0-6DA3-6C11-356D408F5E17}"/>
              </a:ext>
            </a:extLst>
          </p:cNvPr>
          <p:cNvSpPr/>
          <p:nvPr/>
        </p:nvSpPr>
        <p:spPr>
          <a:xfrm>
            <a:off x="944480" y="1344028"/>
            <a:ext cx="9590170" cy="179972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4790F2-CE67-1BF3-66EC-EF46586701DB}"/>
              </a:ext>
            </a:extLst>
          </p:cNvPr>
          <p:cNvSpPr/>
          <p:nvPr/>
        </p:nvSpPr>
        <p:spPr>
          <a:xfrm>
            <a:off x="0" y="6534150"/>
            <a:ext cx="12192000" cy="323850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3CED6FE7-0E0B-2A08-A8C0-9E1F92905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4824" y="1992656"/>
            <a:ext cx="433975" cy="433975"/>
          </a:xfrm>
          <a:prstGeom prst="rect">
            <a:avLst/>
          </a:prstGeom>
        </p:spPr>
      </p:pic>
      <p:pic>
        <p:nvPicPr>
          <p:cNvPr id="31" name="Graphic 30" descr="Bullseye with solid fill">
            <a:extLst>
              <a:ext uri="{FF2B5EF4-FFF2-40B4-BE49-F238E27FC236}">
                <a16:creationId xmlns:a16="http://schemas.microsoft.com/office/drawing/2014/main" id="{1172FABA-27F8-1E4A-F528-EE2C2FE4C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3440" y="1922046"/>
            <a:ext cx="598447" cy="59844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D0BBEE7-81A4-EEBF-B041-7B4DE1CC3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52" y="127837"/>
            <a:ext cx="1413036" cy="1325563"/>
          </a:xfrm>
          <a:prstGeom prst="rect">
            <a:avLst/>
          </a:prstGeom>
        </p:spPr>
      </p:pic>
      <p:pic>
        <p:nvPicPr>
          <p:cNvPr id="10" name="Picture 9" descr="Old woman fingers on chin">
            <a:extLst>
              <a:ext uri="{FF2B5EF4-FFF2-40B4-BE49-F238E27FC236}">
                <a16:creationId xmlns:a16="http://schemas.microsoft.com/office/drawing/2014/main" id="{8A39CA3A-1BC9-DA55-2EB8-4C352BEE40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80" y="3489158"/>
            <a:ext cx="829762" cy="27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96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D2FC8-BB3B-69CE-538F-62CDC0806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Universal Life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4BCBF6-8931-5FF1-7416-7C36F5C68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Target Audience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3A365E-ED25-715E-3EEE-1B67CE60D8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/>
              <a:t>For clients who are between </a:t>
            </a:r>
            <a:r>
              <a:rPr lang="en-US" sz="1800" b="1" i="0" u="none" strike="noStrike" baseline="0" dirty="0">
                <a:latin typeface="+mj-lt"/>
              </a:rPr>
              <a:t>20</a:t>
            </a:r>
            <a:r>
              <a:rPr lang="en-US" sz="1800" b="1" i="0" u="none" strike="noStrike" baseline="0" dirty="0"/>
              <a:t> </a:t>
            </a:r>
            <a:r>
              <a:rPr lang="en-US" sz="1800" b="0" i="0" u="none" strike="noStrike" baseline="0" dirty="0"/>
              <a:t>to</a:t>
            </a:r>
            <a:r>
              <a:rPr lang="en-US" sz="1800" b="0" i="0" u="none" strike="noStrike" baseline="0" dirty="0">
                <a:latin typeface="+mj-lt"/>
              </a:rPr>
              <a:t> </a:t>
            </a:r>
            <a:r>
              <a:rPr lang="en-US" sz="1800" b="1" i="0" u="none" strike="noStrike" baseline="0" dirty="0">
                <a:latin typeface="+mj-lt"/>
              </a:rPr>
              <a:t>60 </a:t>
            </a:r>
            <a:r>
              <a:rPr lang="en-US" sz="1800" b="0" i="0" u="none" strike="noStrike" baseline="0" dirty="0"/>
              <a:t>years old.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4590B0-51BE-95EF-2206-389CC7001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Benefits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CF2AA8E-C8AC-02C6-C05D-ACE3A4ABBE7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" panose="00000500000000000000" pitchFamily="50" charset="0"/>
              </a:rPr>
              <a:t>Enough death benefit protection to cover financial risks.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" panose="00000500000000000000" pitchFamily="50" charset="0"/>
              </a:rPr>
              <a:t> Optional riders that can provide living benefits.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" panose="00000500000000000000" pitchFamily="50" charset="0"/>
              </a:rPr>
              <a:t> Cash value accumulation potential without market exposure.</a:t>
            </a:r>
            <a:endParaRPr lang="en-US" dirty="0">
              <a:latin typeface="Montserrat" panose="000005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F924F0-CDDD-00B4-0FF2-3F9A1550D4D5}"/>
              </a:ext>
            </a:extLst>
          </p:cNvPr>
          <p:cNvSpPr/>
          <p:nvPr/>
        </p:nvSpPr>
        <p:spPr>
          <a:xfrm>
            <a:off x="944480" y="1344028"/>
            <a:ext cx="5823284" cy="186322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BE6EA2-66C9-6E29-A26A-21D3D07E67E2}"/>
              </a:ext>
            </a:extLst>
          </p:cNvPr>
          <p:cNvSpPr/>
          <p:nvPr/>
        </p:nvSpPr>
        <p:spPr>
          <a:xfrm>
            <a:off x="0" y="6534150"/>
            <a:ext cx="12192000" cy="323850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11921732-2947-B80F-C8AE-1803B9F94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4824" y="1992656"/>
            <a:ext cx="433975" cy="433975"/>
          </a:xfrm>
          <a:prstGeom prst="rect">
            <a:avLst/>
          </a:prstGeom>
        </p:spPr>
      </p:pic>
      <p:pic>
        <p:nvPicPr>
          <p:cNvPr id="14" name="Graphic 13" descr="Bullseye with solid fill">
            <a:extLst>
              <a:ext uri="{FF2B5EF4-FFF2-40B4-BE49-F238E27FC236}">
                <a16:creationId xmlns:a16="http://schemas.microsoft.com/office/drawing/2014/main" id="{43A54B4A-D842-E4B5-0090-6563DFB27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3440" y="1922046"/>
            <a:ext cx="598447" cy="59844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693B760-D81B-48A1-D2B9-3EAE2D935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52" y="127837"/>
            <a:ext cx="1413036" cy="1325563"/>
          </a:xfrm>
          <a:prstGeom prst="rect">
            <a:avLst/>
          </a:prstGeom>
        </p:spPr>
      </p:pic>
      <p:pic>
        <p:nvPicPr>
          <p:cNvPr id="15" name="Picture 14" descr="Businessman cheering two hands">
            <a:extLst>
              <a:ext uri="{FF2B5EF4-FFF2-40B4-BE49-F238E27FC236}">
                <a16:creationId xmlns:a16="http://schemas.microsoft.com/office/drawing/2014/main" id="{5E05EBF3-F539-8859-273B-63A04B244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3276985"/>
            <a:ext cx="1232820" cy="29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27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4CDF4-D5C9-845E-8C1B-F29FA99D6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Indexed Universal Life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872AC8-144C-783F-CD69-3FFAC6097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Target Audience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41F696-4B8E-7C54-A12B-816F39A75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9592"/>
            <a:ext cx="5157787" cy="2080208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/>
              <a:t>Individuals between </a:t>
            </a:r>
            <a:r>
              <a:rPr lang="en-US" sz="1800" b="1" i="0" u="none" strike="noStrike" baseline="0" dirty="0">
                <a:latin typeface="+mj-lt"/>
              </a:rPr>
              <a:t>30</a:t>
            </a:r>
            <a:r>
              <a:rPr lang="en-US" sz="1800" b="1" i="0" u="none" strike="noStrike" baseline="0" dirty="0"/>
              <a:t> </a:t>
            </a:r>
            <a:r>
              <a:rPr lang="en-US" sz="1800" b="0" i="0" u="none" strike="noStrike" baseline="0" dirty="0"/>
              <a:t>to </a:t>
            </a:r>
            <a:r>
              <a:rPr lang="en-US" sz="1800" b="1" i="0" u="none" strike="noStrike" baseline="0" dirty="0">
                <a:latin typeface="+mj-lt"/>
              </a:rPr>
              <a:t>50</a:t>
            </a:r>
            <a:r>
              <a:rPr lang="en-US" sz="1800" b="1" i="0" u="none" strike="noStrike" baseline="0" dirty="0"/>
              <a:t> </a:t>
            </a:r>
            <a:r>
              <a:rPr lang="en-US" sz="1800" b="0" i="0" u="none" strike="noStrike" baseline="0" dirty="0"/>
              <a:t>years old who have dependents who financially rely on them, such as their spouse, children or even a business partner.</a:t>
            </a:r>
          </a:p>
          <a:p>
            <a:pPr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/>
              <a:t>They are established, have successful careers, are already affluent or part of the emerging affluent market and have discretionary income to fund their policy at levels above the minimum premium.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97F634-BA6D-9274-2646-2D9E8DA5C2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Benefits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68BC4C-8356-B137-E496-BC4506450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9592"/>
            <a:ext cx="5183188" cy="3684588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" panose="00000500000000000000" pitchFamily="50" charset="0"/>
              </a:rPr>
              <a:t>Access their cash value during their lifetime for a variety of expenses using loans or withdrawals.</a:t>
            </a:r>
          </a:p>
          <a:p>
            <a:pPr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" panose="00000500000000000000" pitchFamily="50" charset="0"/>
              </a:rPr>
              <a:t>Use cash value to potentially supplement their retirement savings for tax-free retirement income.</a:t>
            </a:r>
          </a:p>
          <a:p>
            <a:pPr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" panose="00000500000000000000" pitchFamily="50" charset="0"/>
              </a:rPr>
              <a:t>Tax-favorable way for accumulating cash.</a:t>
            </a:r>
          </a:p>
          <a:p>
            <a:pPr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" panose="00000500000000000000" pitchFamily="50" charset="0"/>
              </a:rPr>
              <a:t>Accessible cash value during their lifetime for tax-free income using loans, withdrawals or LIBR.</a:t>
            </a:r>
          </a:p>
          <a:p>
            <a:pPr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" panose="00000500000000000000" pitchFamily="50" charset="0"/>
              </a:rPr>
              <a:t>Use of a secure solution for growing cash value with the opportunity for upside potential, but without the risk of downside losses due to a decline in the stock market.</a:t>
            </a:r>
            <a:endParaRPr lang="en-US" dirty="0">
              <a:latin typeface="Montserrat" panose="000005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AF87CE-9E43-AC5C-E884-1FEFB9752DE7}"/>
              </a:ext>
            </a:extLst>
          </p:cNvPr>
          <p:cNvSpPr/>
          <p:nvPr/>
        </p:nvSpPr>
        <p:spPr>
          <a:xfrm>
            <a:off x="944480" y="1344028"/>
            <a:ext cx="6599320" cy="188036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55AF53A1-BF05-0A1C-2999-F811DBDE4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7524" y="2004281"/>
            <a:ext cx="433975" cy="433975"/>
          </a:xfrm>
          <a:prstGeom prst="rect">
            <a:avLst/>
          </a:prstGeom>
        </p:spPr>
      </p:pic>
      <p:pic>
        <p:nvPicPr>
          <p:cNvPr id="14" name="Graphic 13" descr="Bullseye with solid fill">
            <a:extLst>
              <a:ext uri="{FF2B5EF4-FFF2-40B4-BE49-F238E27FC236}">
                <a16:creationId xmlns:a16="http://schemas.microsoft.com/office/drawing/2014/main" id="{E209A2A3-0D4B-2AA0-9316-3D22A14A1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3440" y="1922046"/>
            <a:ext cx="598447" cy="5984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CB0245-5FE9-9193-F8A6-E482219FD587}"/>
              </a:ext>
            </a:extLst>
          </p:cNvPr>
          <p:cNvSpPr/>
          <p:nvPr/>
        </p:nvSpPr>
        <p:spPr>
          <a:xfrm>
            <a:off x="0" y="6534150"/>
            <a:ext cx="12192000" cy="323850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C0DE58D-7CCD-4C17-F433-FB16B4669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52" y="127837"/>
            <a:ext cx="1413036" cy="1325563"/>
          </a:xfrm>
          <a:prstGeom prst="rect">
            <a:avLst/>
          </a:prstGeom>
        </p:spPr>
      </p:pic>
      <p:pic>
        <p:nvPicPr>
          <p:cNvPr id="10" name="Picture 9" descr="Business woman hands raised explaining">
            <a:extLst>
              <a:ext uri="{FF2B5EF4-FFF2-40B4-BE49-F238E27FC236}">
                <a16:creationId xmlns:a16="http://schemas.microsoft.com/office/drawing/2014/main" id="{AE29E8C8-AE9F-D69B-59BD-77469641FD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3" y="4430688"/>
            <a:ext cx="990247" cy="194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02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DA18C-4859-EE0B-6CE1-2020CA701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</a:t>
            </a:r>
            <a:r>
              <a:rPr lang="en-US" dirty="0">
                <a:latin typeface="+mn-lt"/>
              </a:rPr>
              <a:t>Tidbits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CDEAF-50A3-F23D-7042-47B95748E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063415"/>
            <a:ext cx="3780338" cy="44166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1EAAE0"/>
                </a:solidFill>
                <a:latin typeface="+mj-lt"/>
              </a:rPr>
              <a:t>Living Benefits Riders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976BD3-9B09-3093-3554-906DB8CBB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73517"/>
            <a:ext cx="5157787" cy="1974683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/>
              <a:t>Depending on the carrier, other elective riders are available, but these riders are included in the premium. 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/>
              <a:t>Some carriers only offer the first rider while other carriers include all the following: </a:t>
            </a:r>
            <a:r>
              <a:rPr lang="en-US" sz="1800" b="1" i="0" u="none" strike="noStrike" baseline="0" dirty="0"/>
              <a:t>Terminal Illness</a:t>
            </a:r>
            <a:r>
              <a:rPr lang="en-US" sz="1800" b="0" i="0" u="none" strike="noStrike" baseline="0" dirty="0"/>
              <a:t>, </a:t>
            </a:r>
            <a:r>
              <a:rPr lang="en-US" sz="1800" b="1" i="0" u="none" strike="noStrike" baseline="0" dirty="0"/>
              <a:t>Chronic Illness</a:t>
            </a:r>
            <a:r>
              <a:rPr lang="en-US" sz="1800" b="0" i="0" u="none" strike="noStrike" baseline="0" dirty="0"/>
              <a:t>, </a:t>
            </a:r>
            <a:r>
              <a:rPr lang="en-US" sz="1800" b="1" i="0" u="none" strike="noStrike" baseline="0" dirty="0"/>
              <a:t>Critical Illness</a:t>
            </a:r>
            <a:r>
              <a:rPr lang="en-US" sz="1800" b="0" i="0" u="none" strike="noStrike" baseline="0" dirty="0"/>
              <a:t>, </a:t>
            </a:r>
            <a:r>
              <a:rPr lang="en-US" sz="1800" b="1" i="0" u="none" strike="noStrike" baseline="0" dirty="0"/>
              <a:t>Critical Injury</a:t>
            </a:r>
            <a:r>
              <a:rPr lang="en-US" sz="1800" b="0" i="0" u="none" strike="noStrike" baseline="0" dirty="0"/>
              <a:t>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9FD091-6F56-F14A-E96A-9290AC039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63415"/>
            <a:ext cx="4445668" cy="441659"/>
          </a:xfrm>
        </p:spPr>
        <p:txBody>
          <a:bodyPr>
            <a:normAutofit fontScale="92500"/>
          </a:bodyPr>
          <a:lstStyle/>
          <a:p>
            <a:r>
              <a:rPr lang="en-US" b="0" dirty="0">
                <a:solidFill>
                  <a:srgbClr val="1EAAE0"/>
                </a:solidFill>
                <a:latin typeface="+mj-lt"/>
              </a:rPr>
              <a:t>Long Term Care Insurance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1209C8-D8A8-5CFB-7E59-ECF0880E3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73516"/>
            <a:ext cx="5183188" cy="35768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b="1" i="0" u="none" strike="noStrike" baseline="0" dirty="0">
                <a:latin typeface="+mj-lt"/>
              </a:rPr>
              <a:t>Traditional</a:t>
            </a:r>
            <a:r>
              <a:rPr lang="en-US" sz="1800" b="0" i="0" u="none" strike="noStrike" baseline="0" dirty="0"/>
              <a:t>: standalone insurance designed to pay for long-term care services.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1" i="0" u="none" strike="noStrike" baseline="0" dirty="0">
                <a:latin typeface="+mj-lt"/>
              </a:rPr>
              <a:t>Hybrid</a:t>
            </a:r>
            <a:r>
              <a:rPr lang="en-US" sz="1800" b="0" i="0" u="none" strike="noStrike" baseline="0" dirty="0"/>
              <a:t>: Index Universal Life Insurance with a LTC rider, single premium Universal Life insurance with a LTC rider and single premium annuity with a LTC rider.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03F252-5E53-199C-BAB0-C198B9A0D78D}"/>
              </a:ext>
            </a:extLst>
          </p:cNvPr>
          <p:cNvSpPr/>
          <p:nvPr/>
        </p:nvSpPr>
        <p:spPr>
          <a:xfrm>
            <a:off x="0" y="6534150"/>
            <a:ext cx="12192000" cy="323850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9B1BEC-97B5-6674-7ABD-E19D740BAC02}"/>
              </a:ext>
            </a:extLst>
          </p:cNvPr>
          <p:cNvSpPr/>
          <p:nvPr/>
        </p:nvSpPr>
        <p:spPr>
          <a:xfrm>
            <a:off x="944480" y="1344028"/>
            <a:ext cx="3576720" cy="160708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Chocolate with solid fill">
            <a:extLst>
              <a:ext uri="{FF2B5EF4-FFF2-40B4-BE49-F238E27FC236}">
                <a16:creationId xmlns:a16="http://schemas.microsoft.com/office/drawing/2014/main" id="{47901603-0452-64CC-46BA-D717E9CF2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06895" y="649031"/>
            <a:ext cx="855705" cy="855705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B865C41-CF5F-4DF8-19EA-C297690DB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52" y="127837"/>
            <a:ext cx="141303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40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77C45-85E7-AA77-DFA0-FE6ED7FDF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B1A21-6F79-C446-7951-229C019E1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 A homeowner with </a:t>
            </a:r>
            <a:r>
              <a:rPr lang="en-US" sz="1800" b="1" i="0" u="none" strike="noStrike" baseline="0" dirty="0">
                <a:latin typeface="Montserrat-ExtraBold" panose="00000900000000000000" pitchFamily="50" charset="0"/>
              </a:rPr>
              <a:t>11 </a:t>
            </a: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or more years in the current residence.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 Married with adult children who works on a white-collar profession; not yet retired.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 College educated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 Living in a metropolitan area with a population of at least 250,000.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 Affluent; upper middle class with a household income of $100,000 or more.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-Medium" panose="00000600000000000000" pitchFamily="50" charset="0"/>
              </a:rPr>
              <a:t>Planner who is interested in financial issues; owns life insurance another conservative investment products. </a:t>
            </a:r>
            <a:endParaRPr lang="en-US" sz="1800" b="0" i="0" u="none" strike="noStrike" baseline="0" dirty="0">
              <a:latin typeface="Montserrat-Medium" panose="00000600000000000000" pitchFamily="50" charset="0"/>
            </a:endParaRP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 Family oriented and exposed to LTC issues.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 Exposed to LTC issues; knows someone (a family member or friend) who has needed LTC services.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latin typeface="Montserrat-Medium" panose="00000600000000000000" pitchFamily="50" charset="0"/>
              </a:rPr>
              <a:t> Research oriented; an online user; self-educated about LTC.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DADC35-8DEA-764E-CDD3-193B9DEB7FD0}"/>
              </a:ext>
            </a:extLst>
          </p:cNvPr>
          <p:cNvSpPr/>
          <p:nvPr/>
        </p:nvSpPr>
        <p:spPr>
          <a:xfrm>
            <a:off x="0" y="6534150"/>
            <a:ext cx="12192000" cy="323850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9DF21E-02A0-FA50-BB42-73C5276574C3}"/>
              </a:ext>
            </a:extLst>
          </p:cNvPr>
          <p:cNvSpPr/>
          <p:nvPr/>
        </p:nvSpPr>
        <p:spPr>
          <a:xfrm>
            <a:off x="944480" y="1344028"/>
            <a:ext cx="4745120" cy="186322"/>
          </a:xfrm>
          <a:prstGeom prst="rect">
            <a:avLst/>
          </a:prstGeom>
          <a:solidFill>
            <a:srgbClr val="1E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94FE7E-BDB7-76B9-57A2-95C30C085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952" y="127837"/>
            <a:ext cx="1413036" cy="1325563"/>
          </a:xfrm>
          <a:prstGeom prst="rect">
            <a:avLst/>
          </a:prstGeom>
        </p:spPr>
      </p:pic>
      <p:pic>
        <p:nvPicPr>
          <p:cNvPr id="8" name="Graphic 7" descr="Person in wheelchair with solid fill">
            <a:extLst>
              <a:ext uri="{FF2B5EF4-FFF2-40B4-BE49-F238E27FC236}">
                <a16:creationId xmlns:a16="http://schemas.microsoft.com/office/drawing/2014/main" id="{6805FCF6-3C62-0F0C-15E2-B4220853D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33574" y="568743"/>
            <a:ext cx="1026694" cy="102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69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8A36C246301B469348AAD6C0D58B78" ma:contentTypeVersion="11" ma:contentTypeDescription="Create a new document." ma:contentTypeScope="" ma:versionID="b5aec672fc8b475e391bbf3be1d04c94">
  <xsd:schema xmlns:xsd="http://www.w3.org/2001/XMLSchema" xmlns:xs="http://www.w3.org/2001/XMLSchema" xmlns:p="http://schemas.microsoft.com/office/2006/metadata/properties" xmlns:ns3="bf7d51cb-51ac-40df-ab0c-fa3cf9f1e152" xmlns:ns4="dcabfded-1e79-4067-8a89-2d52a5b4407e" targetNamespace="http://schemas.microsoft.com/office/2006/metadata/properties" ma:root="true" ma:fieldsID="5fd9af8e888827daa09aa2ac46ffda4f" ns3:_="" ns4:_="">
    <xsd:import namespace="bf7d51cb-51ac-40df-ab0c-fa3cf9f1e152"/>
    <xsd:import namespace="dcabfded-1e79-4067-8a89-2d52a5b4407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7d51cb-51ac-40df-ab0c-fa3cf9f1e1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abfded-1e79-4067-8a89-2d52a5b4407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f7d51cb-51ac-40df-ab0c-fa3cf9f1e152" xsi:nil="true"/>
  </documentManagement>
</p:properties>
</file>

<file path=customXml/itemProps1.xml><?xml version="1.0" encoding="utf-8"?>
<ds:datastoreItem xmlns:ds="http://schemas.openxmlformats.org/officeDocument/2006/customXml" ds:itemID="{63F8B983-09F7-4844-907C-C0F42583B5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E21E66-1693-4570-9D26-E713190E3F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7d51cb-51ac-40df-ab0c-fa3cf9f1e152"/>
    <ds:schemaRef ds:uri="dcabfded-1e79-4067-8a89-2d52a5b440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0CA746-D3FF-4D78-87F2-41002192D1B3}">
  <ds:schemaRefs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dcabfded-1e79-4067-8a89-2d52a5b4407e"/>
    <ds:schemaRef ds:uri="http://schemas.microsoft.com/office/2006/documentManagement/types"/>
    <ds:schemaRef ds:uri="bf7d51cb-51ac-40df-ab0c-fa3cf9f1e152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</TotalTime>
  <Words>989</Words>
  <Application>Microsoft Office PowerPoint</Application>
  <PresentationFormat>Widescreen</PresentationFormat>
  <Paragraphs>131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Montserrat</vt:lpstr>
      <vt:lpstr>Montserrat ExtraBold</vt:lpstr>
      <vt:lpstr>Montserrat-ExtraBold</vt:lpstr>
      <vt:lpstr>Montserrat-Medium</vt:lpstr>
      <vt:lpstr>Wingdings</vt:lpstr>
      <vt:lpstr>Office Theme</vt:lpstr>
      <vt:lpstr>Life &amp; Financial Quick Reference</vt:lpstr>
      <vt:lpstr>PowerPoint Presentation</vt:lpstr>
      <vt:lpstr>PowerPoint Presentation</vt:lpstr>
      <vt:lpstr>Term Insurance</vt:lpstr>
      <vt:lpstr>Final Expense/Guaranteed Issue</vt:lpstr>
      <vt:lpstr>Fixed Universal Life</vt:lpstr>
      <vt:lpstr>Indexed Universal Life</vt:lpstr>
      <vt:lpstr>Extra Tidbits</vt:lpstr>
      <vt:lpstr>Long Term Care</vt:lpstr>
      <vt:lpstr>Life Settlements</vt:lpstr>
      <vt:lpstr>Fixed Single Premium  Deferred Annuities</vt:lpstr>
      <vt:lpstr>Single Premium Indexed  Annuity (SPIA)</vt:lpstr>
      <vt:lpstr>Multi-Year Guaranteed  Annuity (MYGA)</vt:lpstr>
      <vt:lpstr>If you have any questions, please call the Life &amp; Financial Department at (888) 539-1633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Jessimar Lopez</dc:creator>
  <cp:lastModifiedBy>Cali Naughton</cp:lastModifiedBy>
  <cp:revision>50</cp:revision>
  <dcterms:created xsi:type="dcterms:W3CDTF">2023-05-09T13:41:34Z</dcterms:created>
  <dcterms:modified xsi:type="dcterms:W3CDTF">2023-06-27T13:46:23Z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0x010100D38A36C246301B469348AAD6C0D58B78</vt:lpwstr>
  </property>
</Properties>
</file>